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sldIdLst>
    <p:sldId id="256" r:id="rId2"/>
    <p:sldId id="257" r:id="rId3"/>
    <p:sldId id="258" r:id="rId4"/>
    <p:sldId id="261" r:id="rId5"/>
    <p:sldId id="262" r:id="rId6"/>
    <p:sldId id="26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F2648-545E-4070-81F9-24EA0B9933D0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7468-2BF6-46C3-85AD-0DC66160A308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6756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F2648-545E-4070-81F9-24EA0B9933D0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7468-2BF6-46C3-85AD-0DC66160A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969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F2648-545E-4070-81F9-24EA0B9933D0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7468-2BF6-46C3-85AD-0DC66160A308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242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F2648-545E-4070-81F9-24EA0B9933D0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7468-2BF6-46C3-85AD-0DC66160A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818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F2648-545E-4070-81F9-24EA0B9933D0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7468-2BF6-46C3-85AD-0DC66160A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560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F2648-545E-4070-81F9-24EA0B9933D0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7468-2BF6-46C3-85AD-0DC66160A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869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F2648-545E-4070-81F9-24EA0B9933D0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7468-2BF6-46C3-85AD-0DC66160A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302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296F2648-545E-4070-81F9-24EA0B9933D0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18C7468-2BF6-46C3-85AD-0DC66160A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274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F2648-545E-4070-81F9-24EA0B9933D0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7468-2BF6-46C3-85AD-0DC66160A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840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F2648-545E-4070-81F9-24EA0B9933D0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7468-2BF6-46C3-85AD-0DC66160A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103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F2648-545E-4070-81F9-24EA0B9933D0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7468-2BF6-46C3-85AD-0DC66160A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814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96F2648-545E-4070-81F9-24EA0B9933D0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18C7468-2BF6-46C3-85AD-0DC66160A308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3716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564904"/>
            <a:ext cx="7200800" cy="2509213"/>
          </a:xfrm>
        </p:spPr>
        <p:txBody>
          <a:bodyPr>
            <a:normAutofit fontScale="90000"/>
          </a:bodyPr>
          <a:lstStyle/>
          <a:p>
            <a:r>
              <a:rPr lang="ru-RU" sz="6100" b="1" dirty="0" smtClean="0">
                <a:latin typeface="Arial Narrow" pitchFamily="34" charset="0"/>
              </a:rPr>
              <a:t>Анализ оказания государственных </a:t>
            </a:r>
            <a:r>
              <a:rPr lang="ru-RU" sz="6100" b="1" dirty="0" smtClean="0">
                <a:latin typeface="Arial Narrow" pitchFamily="34" charset="0"/>
              </a:rPr>
              <a:t>услуг в Высшем колледже города </a:t>
            </a:r>
            <a:r>
              <a:rPr lang="ru-RU" sz="6100" b="1" dirty="0" err="1" smtClean="0">
                <a:latin typeface="Arial Narrow" pitchFamily="34" charset="0"/>
              </a:rPr>
              <a:t>Степногорск</a:t>
            </a:r>
            <a:r>
              <a:rPr lang="ru-RU" sz="6100" dirty="0" smtClean="0">
                <a:latin typeface="Arial Narrow" pitchFamily="34" charset="0"/>
              </a:rPr>
              <a:t/>
            </a:r>
            <a:br>
              <a:rPr lang="ru-RU" sz="6100" dirty="0" smtClean="0">
                <a:latin typeface="Arial Narrow" pitchFamily="34" charset="0"/>
              </a:rPr>
            </a:br>
            <a:r>
              <a:rPr lang="ru-RU" sz="6000" dirty="0" smtClean="0">
                <a:latin typeface="Arial Narrow" pitchFamily="34" charset="0"/>
              </a:rPr>
              <a:t>за 9 месяцев 2022 года</a:t>
            </a:r>
            <a:endParaRPr lang="ru-RU" sz="60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64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Arial Narrow" pitchFamily="34" charset="0"/>
              </a:rPr>
              <a:t>Перечень оказываемых государственных услуг</a:t>
            </a:r>
            <a:endParaRPr lang="ru-RU" b="1" dirty="0">
              <a:latin typeface="Arial Narrow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0918216"/>
              </p:ext>
            </p:extLst>
          </p:nvPr>
        </p:nvGraphicFramePr>
        <p:xfrm>
          <a:off x="323528" y="1772816"/>
          <a:ext cx="7272808" cy="4326857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875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973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3143">
                <a:tc>
                  <a:txBody>
                    <a:bodyPr/>
                    <a:lstStyle/>
                    <a:p>
                      <a:pPr marL="171450" indent="-171450" algn="ctr" fontAlgn="ctr">
                        <a:buFont typeface="Wingdings" panose="05000000000000000000" pitchFamily="2" charset="2"/>
                        <a:buChar char="ü"/>
                      </a:pPr>
                      <a:r>
                        <a:rPr lang="ru-RU" sz="1500" u="none" strike="noStrike" dirty="0">
                          <a:effectLst/>
                        </a:rPr>
                        <a:t>403011</a:t>
                      </a:r>
                      <a:endParaRPr lang="ru-RU" sz="1500" b="1" i="0" u="none" strike="noStrike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500" u="none" strike="noStrike" dirty="0">
                          <a:effectLst/>
                        </a:rPr>
                        <a:t>Предоставление бесплатного питания отдельным категориям граждан, а также лицам, находящимся под опекой (попечительством) и патронатом, обучающимся и воспитанникам организаций технического и профессионального, </a:t>
                      </a:r>
                      <a:r>
                        <a:rPr lang="ru-RU" sz="1500" u="none" strike="noStrike" dirty="0" err="1">
                          <a:effectLst/>
                        </a:rPr>
                        <a:t>послесреднего</a:t>
                      </a:r>
                      <a:r>
                        <a:rPr lang="ru-RU" sz="1500" u="none" strike="noStrike" dirty="0">
                          <a:effectLst/>
                        </a:rPr>
                        <a:t> и высшего образования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227">
                <a:tc>
                  <a:txBody>
                    <a:bodyPr/>
                    <a:lstStyle/>
                    <a:p>
                      <a:pPr marL="171450" indent="-171450" algn="ctr" fontAlgn="ctr">
                        <a:buFont typeface="Wingdings" panose="05000000000000000000" pitchFamily="2" charset="2"/>
                        <a:buChar char="ü"/>
                      </a:pPr>
                      <a:r>
                        <a:rPr lang="ru-RU" sz="1500" u="none" strike="noStrike" dirty="0">
                          <a:effectLst/>
                        </a:rPr>
                        <a:t>803002</a:t>
                      </a:r>
                      <a:endParaRPr lang="ru-RU" sz="1500" b="1" i="0" u="none" strike="noStrike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500" u="none" strike="noStrike" dirty="0">
                          <a:effectLst/>
                        </a:rPr>
                        <a:t>Предоставление общежития обучающимся в организациях технического и профессионального, </a:t>
                      </a:r>
                      <a:r>
                        <a:rPr lang="ru-RU" sz="1500" u="none" strike="noStrike" dirty="0" err="1">
                          <a:effectLst/>
                        </a:rPr>
                        <a:t>послесреднего</a:t>
                      </a:r>
                      <a:r>
                        <a:rPr lang="ru-RU" sz="1500" u="none" strike="noStrike" dirty="0">
                          <a:effectLst/>
                        </a:rPr>
                        <a:t> образования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589">
                <a:tc>
                  <a:txBody>
                    <a:bodyPr/>
                    <a:lstStyle/>
                    <a:p>
                      <a:pPr marL="171450" indent="-171450" algn="ctr" fontAlgn="ctr">
                        <a:buFont typeface="Wingdings" panose="05000000000000000000" pitchFamily="2" charset="2"/>
                        <a:buChar char="ü"/>
                      </a:pPr>
                      <a:r>
                        <a:rPr lang="ru-RU" sz="1500" u="none" strike="noStrike" dirty="0">
                          <a:effectLst/>
                        </a:rPr>
                        <a:t>803006</a:t>
                      </a:r>
                      <a:endParaRPr lang="ru-RU" sz="1500" b="1" i="0" u="none" strike="noStrike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500" u="none" strike="noStrike" dirty="0">
                          <a:effectLst/>
                        </a:rPr>
                        <a:t>Выдача дубликатов документов о техническом и профессиональном, </a:t>
                      </a:r>
                      <a:r>
                        <a:rPr lang="ru-RU" sz="1500" u="none" strike="noStrike" dirty="0" err="1">
                          <a:effectLst/>
                        </a:rPr>
                        <a:t>послесреднем</a:t>
                      </a:r>
                      <a:r>
                        <a:rPr lang="ru-RU" sz="1500" u="none" strike="noStrike" dirty="0">
                          <a:effectLst/>
                        </a:rPr>
                        <a:t> образовании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589">
                <a:tc>
                  <a:txBody>
                    <a:bodyPr/>
                    <a:lstStyle/>
                    <a:p>
                      <a:pPr marL="171450" indent="-171450" algn="ctr" fontAlgn="ctr">
                        <a:buFont typeface="Wingdings" panose="05000000000000000000" pitchFamily="2" charset="2"/>
                        <a:buChar char="ü"/>
                      </a:pPr>
                      <a:r>
                        <a:rPr lang="ru-RU" sz="1500" u="none" strike="noStrike" dirty="0">
                          <a:effectLst/>
                        </a:rPr>
                        <a:t>803008</a:t>
                      </a:r>
                      <a:endParaRPr lang="ru-RU" sz="1500" b="1" i="0" u="none" strike="noStrike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500" u="none" strike="noStrike" dirty="0">
                          <a:effectLst/>
                        </a:rPr>
                        <a:t>Прием документов в организации технического и профессионального, </a:t>
                      </a:r>
                      <a:r>
                        <a:rPr lang="ru-RU" sz="1500" u="none" strike="noStrike" dirty="0" err="1">
                          <a:effectLst/>
                        </a:rPr>
                        <a:t>послесреднего</a:t>
                      </a:r>
                      <a:r>
                        <a:rPr lang="ru-RU" sz="1500" u="none" strike="noStrike" dirty="0">
                          <a:effectLst/>
                        </a:rPr>
                        <a:t> образования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0873">
                <a:tc>
                  <a:txBody>
                    <a:bodyPr/>
                    <a:lstStyle/>
                    <a:p>
                      <a:pPr marL="171450" indent="-171450" algn="ctr" fontAlgn="ctr">
                        <a:buFont typeface="Wingdings" panose="05000000000000000000" pitchFamily="2" charset="2"/>
                        <a:buChar char="ü"/>
                      </a:pPr>
                      <a:r>
                        <a:rPr lang="ru-RU" sz="1500" u="none" strike="noStrike" dirty="0">
                          <a:effectLst/>
                        </a:rPr>
                        <a:t>801012</a:t>
                      </a:r>
                      <a:endParaRPr lang="ru-RU" sz="1500" b="1" i="0" u="none" strike="noStrike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500" u="none" strike="noStrike" dirty="0">
                          <a:effectLst/>
                        </a:rPr>
                        <a:t>Предоставление академических отпусков обучающимся в организациях технического и профессионального, </a:t>
                      </a:r>
                      <a:r>
                        <a:rPr lang="ru-RU" sz="1500" u="none" strike="noStrike" dirty="0" err="1">
                          <a:effectLst/>
                        </a:rPr>
                        <a:t>послесреднего</a:t>
                      </a:r>
                      <a:r>
                        <a:rPr lang="ru-RU" sz="1500" u="none" strike="noStrike" dirty="0">
                          <a:effectLst/>
                        </a:rPr>
                        <a:t> образования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94">
                <a:tc>
                  <a:txBody>
                    <a:bodyPr/>
                    <a:lstStyle/>
                    <a:p>
                      <a:pPr marL="171450" indent="-171450" algn="ctr" fontAlgn="ctr">
                        <a:buFont typeface="Wingdings" panose="05000000000000000000" pitchFamily="2" charset="2"/>
                        <a:buChar char="ü"/>
                      </a:pPr>
                      <a:r>
                        <a:rPr lang="ru-RU" sz="1500" u="none" strike="noStrike" dirty="0">
                          <a:effectLst/>
                        </a:rPr>
                        <a:t>803013</a:t>
                      </a:r>
                      <a:endParaRPr lang="ru-RU" sz="1500" b="1" i="0" u="none" strike="noStrike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500" u="none" strike="noStrike" dirty="0">
                          <a:effectLst/>
                        </a:rPr>
                        <a:t>Перевод и восстановление обучающихся по типам организаций образования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7510">
                <a:tc>
                  <a:txBody>
                    <a:bodyPr/>
                    <a:lstStyle/>
                    <a:p>
                      <a:pPr marL="171450" indent="-171450" algn="ctr" fontAlgn="ctr">
                        <a:buFont typeface="Wingdings" panose="05000000000000000000" pitchFamily="2" charset="2"/>
                        <a:buChar char="ü"/>
                      </a:pPr>
                      <a:r>
                        <a:rPr lang="ru-RU" sz="1500" u="none" strike="noStrike" dirty="0">
                          <a:effectLst/>
                        </a:rPr>
                        <a:t>803014</a:t>
                      </a:r>
                      <a:endParaRPr lang="ru-RU" sz="1500" b="1" i="0" u="none" strike="noStrike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>
                          <a:effectLst/>
                        </a:rPr>
                        <a:t>Прием документов для прохождения аттестации педагогов организаций образования и республиканских подведомственных организаций образования на присвоение и подтверждение квалификационных </a:t>
                      </a:r>
                      <a:r>
                        <a:rPr lang="ru-RU" sz="1500" u="none" strike="noStrike" dirty="0" smtClean="0">
                          <a:effectLst/>
                        </a:rPr>
                        <a:t>категорий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9912">
                <a:tc>
                  <a:txBody>
                    <a:bodyPr/>
                    <a:lstStyle/>
                    <a:p>
                      <a:pPr marL="171450" indent="-171450" algn="ctr" fontAlgn="ctr">
                        <a:buFont typeface="Wingdings" panose="05000000000000000000" pitchFamily="2" charset="2"/>
                        <a:buChar char="ü"/>
                      </a:pPr>
                      <a:r>
                        <a:rPr lang="ru-RU" sz="1500" u="none" strike="noStrike" dirty="0">
                          <a:effectLst/>
                        </a:rPr>
                        <a:t>803016</a:t>
                      </a:r>
                      <a:endParaRPr lang="ru-RU" sz="1500" b="1" i="0" u="none" strike="noStrike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500" u="none" strike="noStrike" dirty="0">
                          <a:effectLst/>
                        </a:rPr>
                        <a:t>Выдача справки лицам, не завершившим техническое-профессиональное, </a:t>
                      </a:r>
                      <a:r>
                        <a:rPr lang="ru-RU" sz="1500" u="none" strike="noStrike" dirty="0" err="1">
                          <a:effectLst/>
                        </a:rPr>
                        <a:t>послесреднее</a:t>
                      </a:r>
                      <a:r>
                        <a:rPr lang="ru-RU" sz="1500" u="none" strike="noStrike" dirty="0">
                          <a:effectLst/>
                        </a:rPr>
                        <a:t> образование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843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435280" cy="648072"/>
          </a:xfrm>
        </p:spPr>
        <p:txBody>
          <a:bodyPr>
            <a:normAutofit/>
          </a:bodyPr>
          <a:lstStyle/>
          <a:p>
            <a:r>
              <a:rPr lang="ru-RU" sz="2500" b="1" dirty="0" smtClean="0">
                <a:latin typeface="Arial Narrow" pitchFamily="34" charset="0"/>
              </a:rPr>
              <a:t>Количество оказанных государственных услуг в 2022 году</a:t>
            </a:r>
            <a:endParaRPr lang="ru-RU" sz="2500" b="1" dirty="0">
              <a:latin typeface="Arial Narrow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49112"/>
              </p:ext>
            </p:extLst>
          </p:nvPr>
        </p:nvGraphicFramePr>
        <p:xfrm>
          <a:off x="184684" y="1340768"/>
          <a:ext cx="8856984" cy="5011596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043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77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31505">
                <a:tc rowSpan="3">
                  <a:txBody>
                    <a:bodyPr/>
                    <a:lstStyle/>
                    <a:p>
                      <a:pPr algn="ctr" fontAlgn="ctr"/>
                      <a:endParaRPr lang="ru-RU" sz="12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№ </a:t>
                      </a:r>
                      <a:r>
                        <a:rPr lang="ru-RU" sz="1200" u="none" strike="noStrike" dirty="0">
                          <a:effectLst/>
                        </a:rPr>
                        <a:t>п/п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Код </a:t>
                      </a:r>
                      <a:r>
                        <a:rPr lang="ru-RU" sz="1200" u="none" strike="noStrike" dirty="0" smtClean="0">
                          <a:effectLst/>
                        </a:rPr>
                        <a:t>гос. услуги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Наименование государственных услуг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ВСЕГО количество оказанных </a:t>
                      </a:r>
                      <a:r>
                        <a:rPr lang="ru-RU" sz="1200" u="none" strike="noStrike" dirty="0" err="1">
                          <a:effectLst/>
                        </a:rPr>
                        <a:t>госуслуг</a:t>
                      </a:r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 dirty="0">
                          <a:effectLst/>
                        </a:rPr>
                        <a:t>в том числе оказанных через:</a:t>
                      </a:r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Государственная корпорация «Правительство для граждан»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ПОРТАЛ электронного правительства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непосредственно оказанных через Государственный орган: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30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 в бумажной форме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через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информа-ционные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>
                          <a:effectLst/>
                        </a:rPr>
                        <a:t>системы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услугодателя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31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7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8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2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403011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effectLst/>
                        </a:rPr>
                        <a:t>Предоставление бесплатного </a:t>
                      </a:r>
                      <a:r>
                        <a:rPr lang="ru-RU" sz="1200" u="none" strike="noStrike" dirty="0" smtClean="0">
                          <a:effectLst/>
                        </a:rPr>
                        <a:t>питания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47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47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8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803002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effectLst/>
                        </a:rPr>
                        <a:t>Предоставление общежития </a:t>
                      </a:r>
                      <a:r>
                        <a:rPr lang="ru-RU" sz="1200" u="none" strike="noStrike" dirty="0" smtClean="0">
                          <a:effectLst/>
                        </a:rPr>
                        <a:t>обучающимся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52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52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89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803006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effectLst/>
                        </a:rPr>
                        <a:t>Выдача дубликатов документов о техническом и </a:t>
                      </a:r>
                      <a:r>
                        <a:rPr lang="ru-RU" sz="1200" u="none" strike="noStrike" dirty="0" smtClean="0">
                          <a:effectLst/>
                        </a:rPr>
                        <a:t>профессиональном </a:t>
                      </a:r>
                      <a:r>
                        <a:rPr lang="ru-RU" sz="1200" u="none" strike="noStrike" dirty="0">
                          <a:effectLst/>
                        </a:rPr>
                        <a:t>образовании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37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30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89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803008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effectLst/>
                        </a:rPr>
                        <a:t>Прием документов в организации технического и </a:t>
                      </a:r>
                      <a:r>
                        <a:rPr lang="ru-RU" sz="1200" u="none" strike="noStrike" dirty="0" smtClean="0">
                          <a:effectLst/>
                        </a:rPr>
                        <a:t>профессионального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411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33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378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86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801012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effectLst/>
                        </a:rPr>
                        <a:t>Предоставление академических </a:t>
                      </a:r>
                      <a:r>
                        <a:rPr lang="ru-RU" sz="1200" u="none" strike="noStrike" dirty="0" smtClean="0">
                          <a:effectLst/>
                        </a:rPr>
                        <a:t>отпусков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48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803013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 smtClean="0">
                          <a:effectLst/>
                        </a:rPr>
                        <a:t>Перевод и </a:t>
                      </a:r>
                      <a:r>
                        <a:rPr lang="ru-RU" sz="1200" u="none" strike="noStrike" dirty="0">
                          <a:effectLst/>
                        </a:rPr>
                        <a:t>восстановление </a:t>
                      </a:r>
                      <a:r>
                        <a:rPr lang="ru-RU" sz="1200" u="none" strike="noStrike" dirty="0" smtClean="0">
                          <a:effectLst/>
                        </a:rPr>
                        <a:t>обучающихся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4831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 smtClean="0">
                          <a:effectLst/>
                        </a:rPr>
                        <a:t>перевод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271682762"/>
                  </a:ext>
                </a:extLst>
              </a:tr>
              <a:tr h="234831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 smtClean="0">
                          <a:effectLst/>
                        </a:rPr>
                        <a:t>восстановление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84831501"/>
                  </a:ext>
                </a:extLst>
              </a:tr>
              <a:tr h="2817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803016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>
                          <a:effectLst/>
                        </a:rPr>
                        <a:t>Выдача справки лицам, не завершившим </a:t>
                      </a:r>
                      <a:r>
                        <a:rPr lang="ru-RU" sz="1200" u="none" strike="noStrike" dirty="0" smtClean="0">
                          <a:effectLst/>
                        </a:rPr>
                        <a:t>техническое-профессиональное </a:t>
                      </a:r>
                      <a:r>
                        <a:rPr lang="ru-RU" sz="1200" u="none" strike="noStrike" dirty="0">
                          <a:effectLst/>
                        </a:rPr>
                        <a:t>образование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66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>
                          <a:effectLst/>
                        </a:rPr>
                        <a:t>ИТОГО ПО ФИЗИЧЕСКИМ ЛИЦАМ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566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30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150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385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996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500" dirty="0" smtClean="0">
                <a:latin typeface="Arial Narrow" pitchFamily="34" charset="0"/>
              </a:rPr>
              <a:t>Сравнительный анализ оказанных государственных услуг 2020 и 2021 годов</a:t>
            </a:r>
            <a:endParaRPr lang="ru-RU" sz="3500" dirty="0">
              <a:latin typeface="Arial Narrow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3523148"/>
              </p:ext>
            </p:extLst>
          </p:nvPr>
        </p:nvGraphicFramePr>
        <p:xfrm>
          <a:off x="480060" y="1844824"/>
          <a:ext cx="8229600" cy="446449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2297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4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4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0379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>
                          <a:effectLst/>
                        </a:rPr>
                        <a:t>Значение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2021 год </a:t>
                      </a:r>
                    </a:p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(весь год)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2022 </a:t>
                      </a:r>
                      <a:r>
                        <a:rPr lang="ru-RU" sz="1500" u="none" strike="noStrike" dirty="0">
                          <a:effectLst/>
                        </a:rPr>
                        <a:t>год </a:t>
                      </a:r>
                      <a:endParaRPr lang="ru-RU" sz="15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(1-3 кварталы)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298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>
                          <a:effectLst/>
                        </a:rPr>
                        <a:t>Всего услуг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439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566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2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>
                          <a:effectLst/>
                        </a:rPr>
                        <a:t>Предоставление бесплатного питания 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56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47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298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u="none" strike="noStrike">
                          <a:effectLst/>
                        </a:rPr>
                        <a:t>Предоставление общежития 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53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52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298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u="none" strike="noStrike">
                          <a:effectLst/>
                        </a:rPr>
                        <a:t>Выдача дубликатов 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44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37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298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u="none" strike="noStrike">
                          <a:effectLst/>
                        </a:rPr>
                        <a:t>Прием документов в ТИПО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261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411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298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u="none" strike="noStrike">
                          <a:effectLst/>
                        </a:rPr>
                        <a:t>Выдача справки академической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6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5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298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u="none" strike="noStrike">
                          <a:effectLst/>
                        </a:rPr>
                        <a:t>Перевод и восстановление 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9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9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9514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u="none" strike="noStrike">
                          <a:effectLst/>
                        </a:rPr>
                        <a:t>Прием документов для прохождения аттестации 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7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0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9514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u="none" strike="noStrike">
                          <a:effectLst/>
                        </a:rPr>
                        <a:t>Предоставление академических отпусков </a:t>
                      </a:r>
                      <a:endParaRPr lang="ru-RU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3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5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188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731168"/>
          </a:xfrm>
        </p:spPr>
        <p:txBody>
          <a:bodyPr/>
          <a:lstStyle/>
          <a:p>
            <a:r>
              <a:rPr lang="ru-RU" dirty="0" smtClean="0"/>
              <a:t>В течение 2022 года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844824"/>
            <a:ext cx="6347714" cy="302433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500" dirty="0" smtClean="0"/>
              <a:t>Мотивированный отказ – 1 (выдача дубликатов </a:t>
            </a:r>
            <a:r>
              <a:rPr lang="ru-RU" sz="2500" dirty="0"/>
              <a:t>документов о техническом и профессиональном образовании</a:t>
            </a:r>
            <a:r>
              <a:rPr lang="ru-RU" sz="2500" dirty="0" smtClean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500" dirty="0" smtClean="0"/>
              <a:t>Публикаций в СМИ – 7, в </a:t>
            </a:r>
            <a:r>
              <a:rPr lang="ru-RU" sz="2500" dirty="0" err="1" smtClean="0"/>
              <a:t>т.ч</a:t>
            </a:r>
            <a:r>
              <a:rPr lang="ru-RU" sz="2500" dirty="0" smtClean="0"/>
              <a:t>. 2 прямых эфира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500" dirty="0" smtClean="0"/>
              <a:t>Подготовлен видеоролик об оказании государственных услуг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125142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773338" cy="1596177"/>
          </a:xfrm>
        </p:spPr>
        <p:txBody>
          <a:bodyPr/>
          <a:lstStyle/>
          <a:p>
            <a:r>
              <a:rPr lang="ru-RU" dirty="0" smtClean="0"/>
              <a:t>Планы на 2022 год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8" y="1856825"/>
            <a:ext cx="8282881" cy="4380488"/>
          </a:xfrm>
        </p:spPr>
        <p:txBody>
          <a:bodyPr>
            <a:normAutofit/>
          </a:bodyPr>
          <a:lstStyle/>
          <a:p>
            <a:r>
              <a:rPr lang="ru-RU" dirty="0" smtClean="0"/>
              <a:t>Увеличение количества обращений в электронном формате (с 5% в 2021 году доля оказания государственных услуг в электронном формате составила 68%)</a:t>
            </a:r>
          </a:p>
          <a:p>
            <a:r>
              <a:rPr lang="ru-RU" dirty="0" smtClean="0"/>
              <a:t>Увеличение количества оказываемых услуг через </a:t>
            </a:r>
            <a:r>
              <a:rPr lang="ru-RU" dirty="0" err="1" smtClean="0"/>
              <a:t>Госкорпорацию</a:t>
            </a:r>
            <a:r>
              <a:rPr lang="ru-RU" dirty="0" smtClean="0"/>
              <a:t> (работа ведется на </a:t>
            </a:r>
            <a:r>
              <a:rPr lang="ru-RU" smtClean="0"/>
              <a:t>постоянной основе)</a:t>
            </a:r>
            <a:endParaRPr lang="ru-RU" dirty="0" smtClean="0"/>
          </a:p>
          <a:p>
            <a:r>
              <a:rPr lang="ru-RU" dirty="0" smtClean="0"/>
              <a:t>Публикации в СМИ и социальных сетях информации об оказываемых государственных услугах и проводимой работе в данном направлении (работа ведется на постоянной основе)</a:t>
            </a:r>
          </a:p>
          <a:p>
            <a:r>
              <a:rPr lang="ru-RU" dirty="0" smtClean="0"/>
              <a:t>Проведение техучебы по процессам оказания государственных услуг</a:t>
            </a:r>
          </a:p>
          <a:p>
            <a:r>
              <a:rPr lang="ru-RU" dirty="0" smtClean="0"/>
              <a:t>Проведение прямых эфиров </a:t>
            </a:r>
          </a:p>
          <a:p>
            <a:r>
              <a:rPr lang="ru-RU" dirty="0" smtClean="0"/>
              <a:t>Улучшение объектов информационно-коммуникационной инфраструктуры для оказания государственных услуг (приобретены моноблоки)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564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229</TotalTime>
  <Words>465</Words>
  <Application>Microsoft Office PowerPoint</Application>
  <PresentationFormat>Экран (4:3)</PresentationFormat>
  <Paragraphs>137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Arial Narrow</vt:lpstr>
      <vt:lpstr>Calibri</vt:lpstr>
      <vt:lpstr>Calibri Light</vt:lpstr>
      <vt:lpstr>Wingdings</vt:lpstr>
      <vt:lpstr>Ретро</vt:lpstr>
      <vt:lpstr>Анализ оказания государственных услуг в Высшем колледже города Степногорск за 9 месяцев 2022 года</vt:lpstr>
      <vt:lpstr>Перечень оказываемых государственных услуг</vt:lpstr>
      <vt:lpstr>Количество оказанных государственных услуг в 2022 году</vt:lpstr>
      <vt:lpstr>Сравнительный анализ оказанных государственных услуг 2020 и 2021 годов</vt:lpstr>
      <vt:lpstr>В течение 2022 года</vt:lpstr>
      <vt:lpstr>Планы на 2022 год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оказания государственных услуг в 2020 году</dc:title>
  <dc:creator>Пользователь Windows</dc:creator>
  <cp:lastModifiedBy>user</cp:lastModifiedBy>
  <cp:revision>25</cp:revision>
  <cp:lastPrinted>2022-10-21T02:42:31Z</cp:lastPrinted>
  <dcterms:created xsi:type="dcterms:W3CDTF">2021-01-10T15:28:29Z</dcterms:created>
  <dcterms:modified xsi:type="dcterms:W3CDTF">2022-10-28T04:00:44Z</dcterms:modified>
</cp:coreProperties>
</file>