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9" r:id="rId3"/>
    <p:sldId id="261" r:id="rId4"/>
    <p:sldId id="260" r:id="rId5"/>
    <p:sldId id="262" r:id="rId6"/>
    <p:sldId id="263" r:id="rId7"/>
    <p:sldId id="264" r:id="rId8"/>
    <p:sldId id="267" r:id="rId9"/>
    <p:sldId id="265" r:id="rId10"/>
    <p:sldId id="268" r:id="rId11"/>
    <p:sldId id="266" r:id="rId12"/>
    <p:sldId id="270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0066"/>
    <a:srgbClr val="777777"/>
    <a:srgbClr val="C0C0C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369C1B-42F9-41F3-B645-48F8AB385B22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73162-D254-4853-AF74-39A301A805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73162-D254-4853-AF74-39A301A805E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873162-D254-4853-AF74-39A301A805E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fld id="{5B106E36-FD25-4E2D-B0AA-010F637433A0}" type="datetimeFigureOut">
              <a:rPr lang="ru-RU" smtClean="0"/>
              <a:pPr/>
              <a:t>18.08.2013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1" fontAlgn="base" hangingPunct="1">
        <a:spcBef>
          <a:spcPct val="20000"/>
        </a:spcBef>
        <a:spcAft>
          <a:spcPct val="0"/>
        </a:spcAft>
        <a:buClr>
          <a:srgbClr val="5BD078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1" fontAlgn="base" hangingPunct="1">
        <a:spcBef>
          <a:spcPct val="20000"/>
        </a:spcBef>
        <a:spcAft>
          <a:spcPct val="0"/>
        </a:spcAft>
        <a:buClr>
          <a:srgbClr val="A5D028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69" name="Rectangle 21"/>
          <p:cNvSpPr>
            <a:spLocks noChangeArrowheads="1"/>
          </p:cNvSpPr>
          <p:nvPr/>
        </p:nvSpPr>
        <p:spPr bwMode="auto">
          <a:xfrm rot="442159">
            <a:off x="1062332" y="710013"/>
            <a:ext cx="7345362" cy="52562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lvl="1" algn="l"/>
            <a:r>
              <a:rPr lang="ru-RU" sz="1400" b="1">
                <a:solidFill>
                  <a:srgbClr val="F8F8F8"/>
                </a:solidFill>
              </a:rPr>
              <a:t>                                 </a:t>
            </a:r>
            <a:endParaRPr lang="ru-RU" sz="1400">
              <a:solidFill>
                <a:srgbClr val="F8F8F8"/>
              </a:solidFill>
            </a:endParaRPr>
          </a:p>
          <a:p>
            <a:pPr lvl="1" algn="l"/>
            <a:endParaRPr lang="ru-RU" sz="1600" b="1">
              <a:solidFill>
                <a:srgbClr val="F8F8F8"/>
              </a:solidFill>
            </a:endParaRPr>
          </a:p>
          <a:p>
            <a:pPr lvl="1" algn="l"/>
            <a:endParaRPr lang="ru-RU" sz="1600" b="1">
              <a:solidFill>
                <a:srgbClr val="F8F8F8"/>
              </a:solidFill>
            </a:endParaRPr>
          </a:p>
          <a:p>
            <a:pPr algn="l"/>
            <a:endParaRPr lang="ru-RU" sz="1400">
              <a:solidFill>
                <a:srgbClr val="F8F8F8"/>
              </a:solidFill>
            </a:endParaRPr>
          </a:p>
        </p:txBody>
      </p:sp>
      <p:sp>
        <p:nvSpPr>
          <p:cNvPr id="78868" name="Rectangle 20"/>
          <p:cNvSpPr>
            <a:spLocks noChangeArrowheads="1"/>
          </p:cNvSpPr>
          <p:nvPr/>
        </p:nvSpPr>
        <p:spPr bwMode="auto">
          <a:xfrm rot="334594">
            <a:off x="921575" y="749122"/>
            <a:ext cx="7345363" cy="52562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lvl="1" algn="l"/>
            <a:r>
              <a:rPr lang="ru-RU" sz="1400" b="1">
                <a:solidFill>
                  <a:srgbClr val="F8F8F8"/>
                </a:solidFill>
              </a:rPr>
              <a:t>                                 </a:t>
            </a:r>
            <a:endParaRPr lang="ru-RU" sz="1400">
              <a:solidFill>
                <a:srgbClr val="F8F8F8"/>
              </a:solidFill>
            </a:endParaRPr>
          </a:p>
          <a:p>
            <a:pPr lvl="1" algn="l"/>
            <a:endParaRPr lang="ru-RU" sz="1600" b="1">
              <a:solidFill>
                <a:srgbClr val="F8F8F8"/>
              </a:solidFill>
            </a:endParaRPr>
          </a:p>
          <a:p>
            <a:pPr lvl="1" algn="l"/>
            <a:endParaRPr lang="ru-RU" sz="1600" b="1">
              <a:solidFill>
                <a:srgbClr val="F8F8F8"/>
              </a:solidFill>
            </a:endParaRPr>
          </a:p>
          <a:p>
            <a:pPr algn="l"/>
            <a:endParaRPr lang="ru-RU" sz="1400">
              <a:solidFill>
                <a:srgbClr val="F8F8F8"/>
              </a:solidFill>
            </a:endParaRPr>
          </a:p>
        </p:txBody>
      </p:sp>
      <p:sp>
        <p:nvSpPr>
          <p:cNvPr id="788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124075" y="908050"/>
            <a:ext cx="5927725" cy="825500"/>
          </a:xfrm>
        </p:spPr>
        <p:txBody>
          <a:bodyPr>
            <a:normAutofit/>
          </a:bodyPr>
          <a:lstStyle/>
          <a:p>
            <a:pPr algn="l"/>
            <a:r>
              <a:rPr lang="ru-RU" sz="1200" dirty="0">
                <a:solidFill>
                  <a:srgbClr val="F8F8F8"/>
                </a:solidFill>
              </a:rPr>
              <a:t/>
            </a:r>
            <a:br>
              <a:rPr lang="ru-RU" sz="1200" dirty="0">
                <a:solidFill>
                  <a:srgbClr val="F8F8F8"/>
                </a:solidFill>
              </a:rPr>
            </a:br>
            <a:r>
              <a:rPr lang="ru-RU" sz="1200" dirty="0">
                <a:solidFill>
                  <a:srgbClr val="F8F8F8"/>
                </a:solidFill>
              </a:rPr>
              <a:t/>
            </a:r>
            <a:br>
              <a:rPr lang="ru-RU" sz="1200" dirty="0">
                <a:solidFill>
                  <a:srgbClr val="F8F8F8"/>
                </a:solidFill>
              </a:rPr>
            </a:br>
            <a:endParaRPr lang="ru-RU" sz="1200" b="0" dirty="0">
              <a:solidFill>
                <a:srgbClr val="4D3A19"/>
              </a:solidFill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92113" y="2297113"/>
            <a:ext cx="5638800" cy="381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!   </a:t>
            </a:r>
          </a:p>
        </p:txBody>
      </p:sp>
      <p:sp>
        <p:nvSpPr>
          <p:cNvPr id="78851" name="Line 3"/>
          <p:cNvSpPr>
            <a:spLocks noChangeShapeType="1"/>
          </p:cNvSpPr>
          <p:nvPr/>
        </p:nvSpPr>
        <p:spPr bwMode="gray">
          <a:xfrm>
            <a:off x="0" y="2328863"/>
            <a:ext cx="5943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8852" name="Line 4"/>
          <p:cNvSpPr>
            <a:spLocks noChangeShapeType="1"/>
          </p:cNvSpPr>
          <p:nvPr/>
        </p:nvSpPr>
        <p:spPr bwMode="gray">
          <a:xfrm>
            <a:off x="0" y="2667000"/>
            <a:ext cx="5943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8853" name="AutoShape 5"/>
          <p:cNvSpPr>
            <a:spLocks noChangeArrowheads="1"/>
          </p:cNvSpPr>
          <p:nvPr/>
        </p:nvSpPr>
        <p:spPr bwMode="gray">
          <a:xfrm rot="5400000">
            <a:off x="2552700" y="2406650"/>
            <a:ext cx="2286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8854" name="AutoShape 6"/>
          <p:cNvSpPr>
            <a:spLocks noChangeArrowheads="1"/>
          </p:cNvSpPr>
          <p:nvPr/>
        </p:nvSpPr>
        <p:spPr bwMode="gray">
          <a:xfrm rot="5400000">
            <a:off x="2738438" y="2411413"/>
            <a:ext cx="228600" cy="152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2268538" y="836613"/>
            <a:ext cx="4608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endParaRPr lang="ru-RU" sz="1800"/>
          </a:p>
        </p:txBody>
      </p:sp>
      <p:sp>
        <p:nvSpPr>
          <p:cNvPr id="78856" name="Rectangle 8"/>
          <p:cNvSpPr>
            <a:spLocks noChangeArrowheads="1"/>
          </p:cNvSpPr>
          <p:nvPr/>
        </p:nvSpPr>
        <p:spPr bwMode="auto">
          <a:xfrm>
            <a:off x="827584" y="764704"/>
            <a:ext cx="7345363" cy="5256213"/>
          </a:xfrm>
          <a:prstGeom prst="rect">
            <a:avLst/>
          </a:prstGeom>
          <a:solidFill>
            <a:srgbClr val="C0C0C0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lvl="1" algn="l"/>
            <a:r>
              <a:rPr lang="ru-RU" sz="1400" b="1">
                <a:solidFill>
                  <a:srgbClr val="F8F8F8"/>
                </a:solidFill>
              </a:rPr>
              <a:t>                                 </a:t>
            </a:r>
            <a:endParaRPr lang="ru-RU" sz="1400">
              <a:solidFill>
                <a:srgbClr val="F8F8F8"/>
              </a:solidFill>
            </a:endParaRPr>
          </a:p>
          <a:p>
            <a:pPr lvl="1" algn="l"/>
            <a:endParaRPr lang="ru-RU" sz="1600" b="1">
              <a:solidFill>
                <a:srgbClr val="F8F8F8"/>
              </a:solidFill>
            </a:endParaRPr>
          </a:p>
          <a:p>
            <a:pPr lvl="1" algn="l"/>
            <a:endParaRPr lang="ru-RU" sz="1600" b="1">
              <a:solidFill>
                <a:srgbClr val="F8F8F8"/>
              </a:solidFill>
            </a:endParaRPr>
          </a:p>
          <a:p>
            <a:pPr algn="l"/>
            <a:endParaRPr lang="ru-RU" sz="1400">
              <a:solidFill>
                <a:srgbClr val="F8F8F8"/>
              </a:solidFill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258888" y="2276475"/>
            <a:ext cx="6553200" cy="2952750"/>
            <a:chOff x="1110" y="2656"/>
            <a:chExt cx="1549" cy="1351"/>
          </a:xfrm>
          <a:solidFill>
            <a:srgbClr val="002060"/>
          </a:solidFill>
        </p:grpSpPr>
        <p:sp>
          <p:nvSpPr>
            <p:cNvPr id="78864" name="AutoShape 16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8865" name="AutoShape 17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8866" name="AutoShape 18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3600" dirty="0"/>
            </a:p>
          </p:txBody>
        </p:sp>
      </p:grp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67744" y="270892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Компетентностный подход в разработке профессиональных образовательных программ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908720"/>
            <a:ext cx="9144000" cy="56166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7272807" cy="755923"/>
          </a:xfrm>
        </p:spPr>
        <p:txBody>
          <a:bodyPr/>
          <a:lstStyle/>
          <a:p>
            <a:pPr algn="ctr"/>
            <a:r>
              <a:rPr lang="ru-RU" sz="2400" b="1" dirty="0" smtClean="0"/>
              <a:t>Особенности Государственных образовательных стандартов</a:t>
            </a:r>
            <a:endParaRPr lang="ru-RU" sz="2400" b="1" dirty="0">
              <a:solidFill>
                <a:srgbClr val="4D4D4D"/>
              </a:solidFill>
            </a:endParaRPr>
          </a:p>
        </p:txBody>
      </p:sp>
      <p:sp>
        <p:nvSpPr>
          <p:cNvPr id="80899" name="AutoShape 3"/>
          <p:cNvSpPr>
            <a:spLocks noChangeArrowheads="1"/>
          </p:cNvSpPr>
          <p:nvPr/>
        </p:nvSpPr>
        <p:spPr bwMode="auto">
          <a:xfrm>
            <a:off x="3851920" y="1772816"/>
            <a:ext cx="5292080" cy="4320009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0" hangingPunct="0"/>
            <a:endParaRPr lang="ru-RU" sz="1800">
              <a:latin typeface="Verdana" pitchFamily="34" charset="0"/>
            </a:endParaRPr>
          </a:p>
        </p:txBody>
      </p:sp>
      <p:sp>
        <p:nvSpPr>
          <p:cNvPr id="80900" name="AutoShape 4"/>
          <p:cNvSpPr>
            <a:spLocks noChangeArrowheads="1"/>
          </p:cNvSpPr>
          <p:nvPr/>
        </p:nvSpPr>
        <p:spPr bwMode="auto">
          <a:xfrm>
            <a:off x="0" y="1844824"/>
            <a:ext cx="3491880" cy="396044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eaLnBrk="0" hangingPunct="0"/>
            <a:endParaRPr lang="ru-RU" sz="1800">
              <a:latin typeface="Verdana" pitchFamily="34" charset="0"/>
            </a:endParaRP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3456384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ru-RU" sz="1800" b="1" dirty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rgbClr val="C00000"/>
                </a:solidFill>
              </a:rPr>
              <a:t>Новые образовательные стандарты </a:t>
            </a:r>
            <a:r>
              <a:rPr lang="ru-RU" sz="2400" dirty="0" smtClean="0">
                <a:solidFill>
                  <a:schemeClr val="bg1"/>
                </a:solidFill>
              </a:rPr>
              <a:t>– отражение требований рынка труда к выпускникам профессиональных образовательных </a:t>
            </a:r>
            <a:r>
              <a:rPr lang="ru-RU" sz="2400" dirty="0" smtClean="0">
                <a:solidFill>
                  <a:schemeClr val="bg1"/>
                </a:solidFill>
              </a:rPr>
              <a:t>учреждений ТИПО</a:t>
            </a:r>
            <a:endParaRPr lang="ru-RU" sz="2400" b="1" dirty="0">
              <a:solidFill>
                <a:schemeClr val="bg1"/>
              </a:solidFill>
            </a:endParaRPr>
          </a:p>
          <a:p>
            <a:pPr algn="l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0902" name="Freeform 6"/>
          <p:cNvSpPr>
            <a:spLocks/>
          </p:cNvSpPr>
          <p:nvPr/>
        </p:nvSpPr>
        <p:spPr bwMode="gray">
          <a:xfrm>
            <a:off x="3203848" y="1556792"/>
            <a:ext cx="863600" cy="1528763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0903" name="AutoShape 7"/>
          <p:cNvSpPr>
            <a:spLocks noChangeAspect="1" noChangeArrowheads="1" noTextEdit="1"/>
          </p:cNvSpPr>
          <p:nvPr/>
        </p:nvSpPr>
        <p:spPr bwMode="gray">
          <a:xfrm flipH="1">
            <a:off x="4868863" y="31003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0904" name="Freeform 8"/>
          <p:cNvSpPr>
            <a:spLocks/>
          </p:cNvSpPr>
          <p:nvPr/>
        </p:nvSpPr>
        <p:spPr bwMode="gray">
          <a:xfrm flipH="1">
            <a:off x="3563888" y="1628800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79512" y="908720"/>
            <a:ext cx="7992888" cy="935881"/>
            <a:chOff x="1997" y="1314"/>
            <a:chExt cx="1889" cy="1009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80907" name="Oval 11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0908" name="Oval 12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80909" name="Oval 13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0910" name="Oval 14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0911" name="Oval 15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0912" name="Oval 16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80913" name="Text Box 17"/>
          <p:cNvSpPr txBox="1">
            <a:spLocks noChangeArrowheads="1"/>
          </p:cNvSpPr>
          <p:nvPr/>
        </p:nvSpPr>
        <p:spPr bwMode="auto">
          <a:xfrm>
            <a:off x="971600" y="980728"/>
            <a:ext cx="6984776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b="1" dirty="0" smtClean="0">
                <a:solidFill>
                  <a:srgbClr val="002060"/>
                </a:solidFill>
              </a:rPr>
              <a:t>т</a:t>
            </a:r>
            <a:r>
              <a:rPr lang="ru-RU" sz="2400" b="1" dirty="0" smtClean="0">
                <a:solidFill>
                  <a:srgbClr val="002060"/>
                </a:solidFill>
              </a:rPr>
              <a:t>ехнического и профессионального </a:t>
            </a:r>
            <a:r>
              <a:rPr lang="ru-RU" sz="2400" b="1" dirty="0" smtClean="0">
                <a:solidFill>
                  <a:srgbClr val="002060"/>
                </a:solidFill>
              </a:rPr>
              <a:t>образования нового поколения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80914" name="Text Box 18"/>
          <p:cNvSpPr txBox="1">
            <a:spLocks noChangeArrowheads="1"/>
          </p:cNvSpPr>
          <p:nvPr/>
        </p:nvSpPr>
        <p:spPr bwMode="auto">
          <a:xfrm>
            <a:off x="3851920" y="1772816"/>
            <a:ext cx="529208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ru-RU" sz="1800" b="1" dirty="0"/>
              <a:t>Методическая тема </a:t>
            </a:r>
          </a:p>
          <a:p>
            <a:pPr marL="342900" indent="-342900"/>
            <a:r>
              <a:rPr lang="ru-RU" sz="2000" b="1" dirty="0" smtClean="0">
                <a:solidFill>
                  <a:srgbClr val="C00000"/>
                </a:solidFill>
              </a:rPr>
              <a:t>    Основная идея: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новый перечень направлений подготовки специальностей профессионального образования и соответствующих ГОСО, разработанных на основе </a:t>
            </a:r>
            <a:r>
              <a:rPr lang="ru-RU" sz="1600" b="1" dirty="0" err="1" smtClean="0">
                <a:solidFill>
                  <a:schemeClr val="bg1"/>
                </a:solidFill>
              </a:rPr>
              <a:t>компетентностного</a:t>
            </a:r>
            <a:r>
              <a:rPr lang="ru-RU" sz="1600" b="1" dirty="0" smtClean="0">
                <a:solidFill>
                  <a:schemeClr val="bg1"/>
                </a:solidFill>
              </a:rPr>
              <a:t> подхода, в целях формирования образовательных программ, адекватных мировым тенденциям, потребностям рынка труда и личности;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bg1"/>
                </a:solidFill>
              </a:rPr>
              <a:t>модернизация </a:t>
            </a:r>
            <a:r>
              <a:rPr lang="ru-RU" sz="1600" b="1" dirty="0">
                <a:solidFill>
                  <a:schemeClr val="bg1"/>
                </a:solidFill>
              </a:rPr>
              <a:t>учебно-воспитательного процесса, призванного обеспечить подготовку будущих специалистов к жизни в условиях постиндустриальной цивилизации, гражданского общества, демократического государства, динамично развивающейся наукоемкой экономики, информационных технологий.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rgbClr val="7777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AutoShape 15"/>
          <p:cNvSpPr>
            <a:spLocks noChangeArrowheads="1"/>
          </p:cNvSpPr>
          <p:nvPr/>
        </p:nvSpPr>
        <p:spPr bwMode="gray">
          <a:xfrm>
            <a:off x="1763688" y="476672"/>
            <a:ext cx="5688632" cy="2160240"/>
          </a:xfrm>
          <a:prstGeom prst="can">
            <a:avLst>
              <a:gd name="adj" fmla="val 2786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7" name="AutoShape 15"/>
          <p:cNvSpPr>
            <a:spLocks noChangeArrowheads="1"/>
          </p:cNvSpPr>
          <p:nvPr/>
        </p:nvSpPr>
        <p:spPr bwMode="gray">
          <a:xfrm>
            <a:off x="0" y="2996952"/>
            <a:ext cx="3707904" cy="1728192"/>
          </a:xfrm>
          <a:prstGeom prst="can">
            <a:avLst>
              <a:gd name="adj" fmla="val 2786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5" name="AutoShape 18"/>
          <p:cNvSpPr>
            <a:spLocks noChangeArrowheads="1"/>
          </p:cNvSpPr>
          <p:nvPr/>
        </p:nvSpPr>
        <p:spPr bwMode="gray">
          <a:xfrm>
            <a:off x="1979712" y="5057800"/>
            <a:ext cx="5688632" cy="1800200"/>
          </a:xfrm>
          <a:prstGeom prst="can">
            <a:avLst>
              <a:gd name="adj" fmla="val 32032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gray">
          <a:xfrm>
            <a:off x="5796136" y="2852936"/>
            <a:ext cx="3347864" cy="1728192"/>
          </a:xfrm>
          <a:prstGeom prst="can">
            <a:avLst>
              <a:gd name="adj" fmla="val 2786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0"/>
            <a:ext cx="8892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C3300"/>
                </a:solidFill>
              </a:rPr>
              <a:t>Назначение профессиональных стандартов</a:t>
            </a:r>
            <a:endParaRPr lang="ru-RU" sz="2800" b="1" dirty="0">
              <a:solidFill>
                <a:srgbClr val="CC33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476672"/>
            <a:ext cx="61206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Работодатели: </a:t>
            </a:r>
            <a:r>
              <a:rPr lang="ru-RU" b="1" dirty="0" smtClean="0"/>
              <a:t>определять возможности работников при найме; оценить и повысить уровень квалификации, качество труда работников; получать подготовленных в соответствии с ПС (ОС) работников всех уровней, иметь внятно сформулированные требования к профессиям внутри отрасли 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75648" y="2996952"/>
            <a:ext cx="31683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Государство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/>
              <a:t>: </a:t>
            </a:r>
            <a:r>
              <a:rPr lang="ru-RU" b="1" dirty="0" smtClean="0"/>
              <a:t>формировать политику в области занятости населения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3068960"/>
            <a:ext cx="3707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Работник:</a:t>
            </a:r>
            <a:r>
              <a:rPr lang="ru-RU" sz="2000" dirty="0" smtClean="0"/>
              <a:t> </a:t>
            </a:r>
            <a:r>
              <a:rPr lang="ru-RU" b="1" dirty="0" smtClean="0"/>
              <a:t>определять свой профессиональный уровень, основание для повышения квалификации, повышать качество труда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5072896"/>
            <a:ext cx="561662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Сфера образования</a:t>
            </a:r>
            <a:r>
              <a:rPr lang="ru-RU" sz="2000" dirty="0" smtClean="0">
                <a:solidFill>
                  <a:schemeClr val="bg1"/>
                </a:solidFill>
              </a:rPr>
              <a:t>: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формировать ОС на основе ПС, оценивать качество обучения в соответствии с требованиями ПС (работодателей), активно обновлять содержание ОС в соответствии с</a:t>
            </a:r>
            <a:r>
              <a:rPr lang="ru-RU" dirty="0" smtClean="0"/>
              <a:t> </a:t>
            </a:r>
            <a:r>
              <a:rPr lang="ru-RU" b="1" dirty="0" smtClean="0"/>
              <a:t>изменяющимися требованиями ПС </a:t>
            </a:r>
            <a:endParaRPr lang="ru-RU" b="1" dirty="0"/>
          </a:p>
        </p:txBody>
      </p:sp>
      <p:grpSp>
        <p:nvGrpSpPr>
          <p:cNvPr id="22" name="Группа 21"/>
          <p:cNvGrpSpPr/>
          <p:nvPr/>
        </p:nvGrpSpPr>
        <p:grpSpPr>
          <a:xfrm rot="16200000">
            <a:off x="4319935" y="4725144"/>
            <a:ext cx="792163" cy="288032"/>
            <a:chOff x="4644008" y="3501008"/>
            <a:chExt cx="1080195" cy="288925"/>
          </a:xfrm>
          <a:solidFill>
            <a:srgbClr val="C00000"/>
          </a:solidFill>
        </p:grpSpPr>
        <p:sp>
          <p:nvSpPr>
            <p:cNvPr id="23" name="AutoShape 48"/>
            <p:cNvSpPr>
              <a:spLocks noChangeArrowheads="1"/>
            </p:cNvSpPr>
            <p:nvPr/>
          </p:nvSpPr>
          <p:spPr bwMode="gray">
            <a:xfrm>
              <a:off x="4932040" y="3501008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pFill/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AutoShape 48"/>
            <p:cNvSpPr>
              <a:spLocks noChangeArrowheads="1"/>
            </p:cNvSpPr>
            <p:nvPr/>
          </p:nvSpPr>
          <p:spPr bwMode="gray">
            <a:xfrm rot="10800000">
              <a:off x="4644008" y="3501008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pFill/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491880" y="3717032"/>
            <a:ext cx="792163" cy="288032"/>
            <a:chOff x="4644008" y="3501008"/>
            <a:chExt cx="1080195" cy="288925"/>
          </a:xfrm>
          <a:solidFill>
            <a:srgbClr val="C00000"/>
          </a:solidFill>
        </p:grpSpPr>
        <p:sp>
          <p:nvSpPr>
            <p:cNvPr id="26" name="AutoShape 48"/>
            <p:cNvSpPr>
              <a:spLocks noChangeArrowheads="1"/>
            </p:cNvSpPr>
            <p:nvPr/>
          </p:nvSpPr>
          <p:spPr bwMode="gray">
            <a:xfrm>
              <a:off x="4932040" y="3501008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pFill/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AutoShape 48"/>
            <p:cNvSpPr>
              <a:spLocks noChangeArrowheads="1"/>
            </p:cNvSpPr>
            <p:nvPr/>
          </p:nvSpPr>
          <p:spPr bwMode="gray">
            <a:xfrm rot="10800000">
              <a:off x="4644008" y="3501008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pFill/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1" name="Блок-схема: несколько документов 30"/>
          <p:cNvSpPr/>
          <p:nvPr/>
        </p:nvSpPr>
        <p:spPr>
          <a:xfrm rot="916875">
            <a:off x="4076909" y="3489378"/>
            <a:ext cx="1181604" cy="1319405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Профессиональные стандарты</a:t>
            </a:r>
            <a:endParaRPr lang="ru-RU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 rot="16200000">
            <a:off x="4302261" y="2987069"/>
            <a:ext cx="819999" cy="280521"/>
            <a:chOff x="4644008" y="3501008"/>
            <a:chExt cx="1080195" cy="288925"/>
          </a:xfrm>
          <a:solidFill>
            <a:srgbClr val="C00000"/>
          </a:solidFill>
        </p:grpSpPr>
        <p:sp>
          <p:nvSpPr>
            <p:cNvPr id="29" name="AutoShape 48"/>
            <p:cNvSpPr>
              <a:spLocks noChangeArrowheads="1"/>
            </p:cNvSpPr>
            <p:nvPr/>
          </p:nvSpPr>
          <p:spPr bwMode="gray">
            <a:xfrm>
              <a:off x="4932040" y="3501008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pFill/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AutoShape 48"/>
            <p:cNvSpPr>
              <a:spLocks noChangeArrowheads="1"/>
            </p:cNvSpPr>
            <p:nvPr/>
          </p:nvSpPr>
          <p:spPr bwMode="gray">
            <a:xfrm rot="10800000">
              <a:off x="4644008" y="3501008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pFill/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220072" y="3717032"/>
            <a:ext cx="792163" cy="288032"/>
            <a:chOff x="4644008" y="3501008"/>
            <a:chExt cx="1080195" cy="288925"/>
          </a:xfrm>
          <a:solidFill>
            <a:srgbClr val="C00000"/>
          </a:solidFill>
        </p:grpSpPr>
        <p:sp>
          <p:nvSpPr>
            <p:cNvPr id="9" name="AutoShape 48"/>
            <p:cNvSpPr>
              <a:spLocks noChangeArrowheads="1"/>
            </p:cNvSpPr>
            <p:nvPr/>
          </p:nvSpPr>
          <p:spPr bwMode="gray">
            <a:xfrm>
              <a:off x="4932040" y="3501008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pFill/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AutoShape 48"/>
            <p:cNvSpPr>
              <a:spLocks noChangeArrowheads="1"/>
            </p:cNvSpPr>
            <p:nvPr/>
          </p:nvSpPr>
          <p:spPr bwMode="gray">
            <a:xfrm rot="10800000">
              <a:off x="4644008" y="3501008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pFill/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rgbClr val="7777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0"/>
            <a:ext cx="9144000" cy="645333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2656"/>
            <a:ext cx="6228184" cy="1008112"/>
          </a:xfrm>
        </p:spPr>
        <p:txBody>
          <a:bodyPr/>
          <a:lstStyle/>
          <a:p>
            <a:pPr lvl="0"/>
            <a:r>
              <a:rPr lang="ru-RU" sz="1400" dirty="0" smtClean="0"/>
              <a:t>.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Компетенция </a:t>
            </a:r>
            <a:r>
              <a:rPr lang="ru-RU" sz="1400" dirty="0" smtClean="0">
                <a:solidFill>
                  <a:schemeClr val="bg1"/>
                </a:solidFill>
              </a:rPr>
              <a:t>– </a:t>
            </a:r>
            <a:r>
              <a:rPr lang="ru-RU" sz="1800" b="1" dirty="0" smtClean="0">
                <a:solidFill>
                  <a:schemeClr val="bg1"/>
                </a:solidFill>
              </a:rPr>
              <a:t>самостоятельно реализуемая способность применять знания, умения, личностные качества и практический опыт для успешной деятельности в определенной профессиональной области в реальной ситуации</a:t>
            </a:r>
            <a:r>
              <a:rPr lang="ru-RU" sz="1800" dirty="0" smtClean="0">
                <a:solidFill>
                  <a:schemeClr val="bg1"/>
                </a:solidFill>
              </a:rPr>
              <a:t/>
            </a:r>
            <a:br>
              <a:rPr lang="ru-RU" sz="1800" dirty="0" smtClean="0">
                <a:solidFill>
                  <a:schemeClr val="bg1"/>
                </a:solidFill>
              </a:rPr>
            </a:b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82947" name="Freeform 3"/>
          <p:cNvSpPr>
            <a:spLocks noEditPoints="1"/>
          </p:cNvSpPr>
          <p:nvPr/>
        </p:nvSpPr>
        <p:spPr bwMode="gray">
          <a:xfrm rot="-1358056">
            <a:off x="1123752" y="2058174"/>
            <a:ext cx="7167562" cy="4096242"/>
          </a:xfrm>
          <a:custGeom>
            <a:avLst/>
            <a:gdLst/>
            <a:ahLst/>
            <a:cxnLst>
              <a:cxn ang="0">
                <a:pos x="1692" y="12"/>
              </a:cxn>
              <a:cxn ang="0">
                <a:pos x="1234" y="74"/>
              </a:cxn>
              <a:cxn ang="0">
                <a:pos x="828" y="182"/>
              </a:cxn>
              <a:cxn ang="0">
                <a:pos x="486" y="330"/>
              </a:cxn>
              <a:cxn ang="0">
                <a:pos x="226" y="510"/>
              </a:cxn>
              <a:cxn ang="0">
                <a:pos x="58" y="718"/>
              </a:cxn>
              <a:cxn ang="0">
                <a:pos x="0" y="944"/>
              </a:cxn>
              <a:cxn ang="0">
                <a:pos x="58" y="1170"/>
              </a:cxn>
              <a:cxn ang="0">
                <a:pos x="226" y="1378"/>
              </a:cxn>
              <a:cxn ang="0">
                <a:pos x="486" y="1558"/>
              </a:cxn>
              <a:cxn ang="0">
                <a:pos x="828" y="1706"/>
              </a:cxn>
              <a:cxn ang="0">
                <a:pos x="1234" y="1814"/>
              </a:cxn>
              <a:cxn ang="0">
                <a:pos x="1692" y="1876"/>
              </a:cxn>
              <a:cxn ang="0">
                <a:pos x="2186" y="1884"/>
              </a:cxn>
              <a:cxn ang="0">
                <a:pos x="2658" y="1840"/>
              </a:cxn>
              <a:cxn ang="0">
                <a:pos x="3084" y="1746"/>
              </a:cxn>
              <a:cxn ang="0">
                <a:pos x="3448" y="1612"/>
              </a:cxn>
              <a:cxn ang="0">
                <a:pos x="3738" y="1442"/>
              </a:cxn>
              <a:cxn ang="0">
                <a:pos x="3938" y="1242"/>
              </a:cxn>
              <a:cxn ang="0">
                <a:pos x="4034" y="1022"/>
              </a:cxn>
              <a:cxn ang="0">
                <a:pos x="4014" y="790"/>
              </a:cxn>
              <a:cxn ang="0">
                <a:pos x="3882" y="576"/>
              </a:cxn>
              <a:cxn ang="0">
                <a:pos x="3650" y="386"/>
              </a:cxn>
              <a:cxn ang="0">
                <a:pos x="3334" y="228"/>
              </a:cxn>
              <a:cxn ang="0">
                <a:pos x="2948" y="106"/>
              </a:cxn>
              <a:cxn ang="0">
                <a:pos x="2506" y="28"/>
              </a:cxn>
              <a:cxn ang="0">
                <a:pos x="2020" y="0"/>
              </a:cxn>
              <a:cxn ang="0">
                <a:pos x="1606" y="1736"/>
              </a:cxn>
              <a:cxn ang="0">
                <a:pos x="1164" y="1678"/>
              </a:cxn>
              <a:cxn ang="0">
                <a:pos x="776" y="1576"/>
              </a:cxn>
              <a:cxn ang="0">
                <a:pos x="458" y="1436"/>
              </a:cxn>
              <a:cxn ang="0">
                <a:pos x="224" y="1266"/>
              </a:cxn>
              <a:cxn ang="0">
                <a:pos x="88" y="1074"/>
              </a:cxn>
              <a:cxn ang="0">
                <a:pos x="68" y="864"/>
              </a:cxn>
              <a:cxn ang="0">
                <a:pos x="166" y="664"/>
              </a:cxn>
              <a:cxn ang="0">
                <a:pos x="370" y="486"/>
              </a:cxn>
              <a:cxn ang="0">
                <a:pos x="662" y="336"/>
              </a:cxn>
              <a:cxn ang="0">
                <a:pos x="1028" y="222"/>
              </a:cxn>
              <a:cxn ang="0">
                <a:pos x="1454" y="148"/>
              </a:cxn>
              <a:cxn ang="0">
                <a:pos x="1922" y="120"/>
              </a:cxn>
              <a:cxn ang="0">
                <a:pos x="2392" y="148"/>
              </a:cxn>
              <a:cxn ang="0">
                <a:pos x="2818" y="222"/>
              </a:cxn>
              <a:cxn ang="0">
                <a:pos x="3184" y="336"/>
              </a:cxn>
              <a:cxn ang="0">
                <a:pos x="3476" y="486"/>
              </a:cxn>
              <a:cxn ang="0">
                <a:pos x="3680" y="664"/>
              </a:cxn>
              <a:cxn ang="0">
                <a:pos x="3778" y="864"/>
              </a:cxn>
              <a:cxn ang="0">
                <a:pos x="3758" y="1074"/>
              </a:cxn>
              <a:cxn ang="0">
                <a:pos x="3622" y="1266"/>
              </a:cxn>
              <a:cxn ang="0">
                <a:pos x="3388" y="1436"/>
              </a:cxn>
              <a:cxn ang="0">
                <a:pos x="3070" y="1576"/>
              </a:cxn>
              <a:cxn ang="0">
                <a:pos x="2682" y="1678"/>
              </a:cxn>
              <a:cxn ang="0">
                <a:pos x="2240" y="1736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2353"/>
                  <a:invGamma/>
                  <a:alpha val="36000"/>
                </a:schemeClr>
              </a:gs>
              <a:gs pos="100000">
                <a:schemeClr val="bg2"/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948" name="Oval 4"/>
          <p:cNvSpPr>
            <a:spLocks noChangeArrowheads="1"/>
          </p:cNvSpPr>
          <p:nvPr/>
        </p:nvSpPr>
        <p:spPr bwMode="gray">
          <a:xfrm rot="-1543677">
            <a:off x="7435625" y="2412903"/>
            <a:ext cx="1709737" cy="384175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949" name="Oval 5"/>
          <p:cNvSpPr>
            <a:spLocks noChangeArrowheads="1"/>
          </p:cNvSpPr>
          <p:nvPr/>
        </p:nvSpPr>
        <p:spPr bwMode="gray">
          <a:xfrm rot="-1543677">
            <a:off x="7350125" y="2324100"/>
            <a:ext cx="1254125" cy="384175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950" name="Oval 6"/>
          <p:cNvSpPr>
            <a:spLocks noChangeArrowheads="1"/>
          </p:cNvSpPr>
          <p:nvPr/>
        </p:nvSpPr>
        <p:spPr bwMode="gray">
          <a:xfrm rot="-1543677">
            <a:off x="2127423" y="5858691"/>
            <a:ext cx="1607716" cy="384175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951" name="Oval 7"/>
          <p:cNvSpPr>
            <a:spLocks noChangeArrowheads="1"/>
          </p:cNvSpPr>
          <p:nvPr/>
        </p:nvSpPr>
        <p:spPr bwMode="gray">
          <a:xfrm rot="-1543677">
            <a:off x="6587592" y="5387359"/>
            <a:ext cx="1695015" cy="384175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952" name="Oval 8"/>
          <p:cNvSpPr>
            <a:spLocks noChangeArrowheads="1"/>
          </p:cNvSpPr>
          <p:nvPr/>
        </p:nvSpPr>
        <p:spPr bwMode="gray">
          <a:xfrm rot="-1543677">
            <a:off x="2275825" y="3523683"/>
            <a:ext cx="1519237" cy="384175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84A5CA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953" name="Oval 9"/>
          <p:cNvSpPr>
            <a:spLocks noChangeArrowheads="1"/>
          </p:cNvSpPr>
          <p:nvPr/>
        </p:nvSpPr>
        <p:spPr bwMode="gray">
          <a:xfrm>
            <a:off x="4860032" y="3429000"/>
            <a:ext cx="2880320" cy="2592288"/>
          </a:xfrm>
          <a:prstGeom prst="ellipse">
            <a:avLst/>
          </a:prstGeom>
          <a:solidFill>
            <a:srgbClr val="7030A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sz="1800"/>
          </a:p>
        </p:txBody>
      </p:sp>
      <p:sp>
        <p:nvSpPr>
          <p:cNvPr id="82954" name="Oval 10"/>
          <p:cNvSpPr>
            <a:spLocks noChangeArrowheads="1"/>
          </p:cNvSpPr>
          <p:nvPr/>
        </p:nvSpPr>
        <p:spPr bwMode="gray">
          <a:xfrm>
            <a:off x="323528" y="1412777"/>
            <a:ext cx="3024336" cy="2592288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31373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sz="1800" dirty="0"/>
          </a:p>
        </p:txBody>
      </p:sp>
      <p:sp>
        <p:nvSpPr>
          <p:cNvPr id="82955" name="Oval 11"/>
          <p:cNvSpPr>
            <a:spLocks noChangeArrowheads="1"/>
          </p:cNvSpPr>
          <p:nvPr/>
        </p:nvSpPr>
        <p:spPr bwMode="gray">
          <a:xfrm>
            <a:off x="755576" y="4077072"/>
            <a:ext cx="2520280" cy="2376264"/>
          </a:xfrm>
          <a:prstGeom prst="ellipse">
            <a:avLst/>
          </a:prstGeom>
          <a:solidFill>
            <a:srgbClr val="99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sz="1800"/>
          </a:p>
        </p:txBody>
      </p:sp>
      <p:sp>
        <p:nvSpPr>
          <p:cNvPr id="82956" name="Oval 12"/>
          <p:cNvSpPr>
            <a:spLocks noChangeArrowheads="1"/>
          </p:cNvSpPr>
          <p:nvPr/>
        </p:nvSpPr>
        <p:spPr bwMode="gray">
          <a:xfrm>
            <a:off x="5940152" y="260648"/>
            <a:ext cx="2952328" cy="2691680"/>
          </a:xfrm>
          <a:prstGeom prst="ellips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35686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sz="1800"/>
          </a:p>
        </p:txBody>
      </p:sp>
      <p:sp>
        <p:nvSpPr>
          <p:cNvPr id="82958" name="Text Box 14"/>
          <p:cNvSpPr txBox="1">
            <a:spLocks noChangeArrowheads="1"/>
          </p:cNvSpPr>
          <p:nvPr/>
        </p:nvSpPr>
        <p:spPr bwMode="gray">
          <a:xfrm>
            <a:off x="468312" y="1556792"/>
            <a:ext cx="251951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Способность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решать типичные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профессиональ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ные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задачи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960" name="Text Box 16"/>
          <p:cNvSpPr txBox="1">
            <a:spLocks noChangeArrowheads="1"/>
          </p:cNvSpPr>
          <p:nvPr/>
        </p:nvSpPr>
        <p:spPr bwMode="gray">
          <a:xfrm>
            <a:off x="5868144" y="764704"/>
            <a:ext cx="32758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b="1" dirty="0" smtClean="0"/>
              <a:t>Преодолевать проблемные производственные ситуации.</a:t>
            </a: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2961" name="Text Box 17"/>
          <p:cNvSpPr txBox="1">
            <a:spLocks noChangeArrowheads="1"/>
          </p:cNvSpPr>
          <p:nvPr/>
        </p:nvSpPr>
        <p:spPr bwMode="gray">
          <a:xfrm>
            <a:off x="5220072" y="3789040"/>
            <a:ext cx="230425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Ориентация в данной производственной проблеме, понимая ее суть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962" name="Text Box 18"/>
          <p:cNvSpPr txBox="1">
            <a:spLocks noChangeArrowheads="1"/>
          </p:cNvSpPr>
          <p:nvPr/>
        </p:nvSpPr>
        <p:spPr bwMode="gray">
          <a:xfrm>
            <a:off x="1043608" y="4509120"/>
            <a:ext cx="208823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dirty="0" smtClean="0"/>
              <a:t> </a:t>
            </a:r>
            <a:r>
              <a:rPr lang="ru-RU" b="1" dirty="0" smtClean="0"/>
              <a:t>Владение способами  успешного практического решения .</a:t>
            </a:r>
            <a:endParaRPr lang="en-US" sz="18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2963" name="Text Box 19"/>
          <p:cNvSpPr txBox="1">
            <a:spLocks noChangeArrowheads="1"/>
          </p:cNvSpPr>
          <p:nvPr/>
        </p:nvSpPr>
        <p:spPr bwMode="gray">
          <a:xfrm>
            <a:off x="3275856" y="2636912"/>
            <a:ext cx="29527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Профессиональные компетенции выпускника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967" name="Freeform 23"/>
          <p:cNvSpPr>
            <a:spLocks/>
          </p:cNvSpPr>
          <p:nvPr/>
        </p:nvSpPr>
        <p:spPr bwMode="gray">
          <a:xfrm>
            <a:off x="3059832" y="1412776"/>
            <a:ext cx="2952328" cy="1440433"/>
          </a:xfrm>
          <a:custGeom>
            <a:avLst/>
            <a:gdLst/>
            <a:ahLst/>
            <a:cxnLst>
              <a:cxn ang="0">
                <a:pos x="12" y="2464"/>
              </a:cxn>
              <a:cxn ang="0">
                <a:pos x="56" y="2120"/>
              </a:cxn>
              <a:cxn ang="0">
                <a:pos x="124" y="1808"/>
              </a:cxn>
              <a:cxn ang="0">
                <a:pos x="212" y="1524"/>
              </a:cxn>
              <a:cxn ang="0">
                <a:pos x="316" y="1270"/>
              </a:cxn>
              <a:cxn ang="0">
                <a:pos x="430" y="1044"/>
              </a:cxn>
              <a:cxn ang="0">
                <a:pos x="550" y="846"/>
              </a:cxn>
              <a:cxn ang="0">
                <a:pos x="672" y="674"/>
              </a:cxn>
              <a:cxn ang="0">
                <a:pos x="792" y="528"/>
              </a:cxn>
              <a:cxn ang="0">
                <a:pos x="906" y="408"/>
              </a:cxn>
              <a:cxn ang="0">
                <a:pos x="1010" y="310"/>
              </a:cxn>
              <a:cxn ang="0">
                <a:pos x="1096" y="236"/>
              </a:cxn>
              <a:cxn ang="0">
                <a:pos x="1164" y="184"/>
              </a:cxn>
              <a:cxn ang="0">
                <a:pos x="1208" y="154"/>
              </a:cxn>
              <a:cxn ang="0">
                <a:pos x="1224" y="144"/>
              </a:cxn>
              <a:cxn ang="0">
                <a:pos x="1728" y="56"/>
              </a:cxn>
              <a:cxn ang="0">
                <a:pos x="1568" y="328"/>
              </a:cxn>
              <a:cxn ang="0">
                <a:pos x="1554" y="332"/>
              </a:cxn>
              <a:cxn ang="0">
                <a:pos x="1514" y="346"/>
              </a:cxn>
              <a:cxn ang="0">
                <a:pos x="1452" y="370"/>
              </a:cxn>
              <a:cxn ang="0">
                <a:pos x="1370" y="410"/>
              </a:cxn>
              <a:cxn ang="0">
                <a:pos x="1270" y="466"/>
              </a:cxn>
              <a:cxn ang="0">
                <a:pos x="1158" y="540"/>
              </a:cxn>
              <a:cxn ang="0">
                <a:pos x="1034" y="636"/>
              </a:cxn>
              <a:cxn ang="0">
                <a:pos x="904" y="756"/>
              </a:cxn>
              <a:cxn ang="0">
                <a:pos x="770" y="900"/>
              </a:cxn>
              <a:cxn ang="0">
                <a:pos x="632" y="1076"/>
              </a:cxn>
              <a:cxn ang="0">
                <a:pos x="498" y="1280"/>
              </a:cxn>
              <a:cxn ang="0">
                <a:pos x="370" y="1518"/>
              </a:cxn>
              <a:cxn ang="0">
                <a:pos x="248" y="1792"/>
              </a:cxn>
              <a:cxn ang="0">
                <a:pos x="138" y="2104"/>
              </a:cxn>
              <a:cxn ang="0">
                <a:pos x="42" y="2456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" name="Freeform 23"/>
          <p:cNvSpPr>
            <a:spLocks/>
          </p:cNvSpPr>
          <p:nvPr/>
        </p:nvSpPr>
        <p:spPr bwMode="gray">
          <a:xfrm rot="11612620">
            <a:off x="3043430" y="4906798"/>
            <a:ext cx="2952328" cy="1440433"/>
          </a:xfrm>
          <a:custGeom>
            <a:avLst/>
            <a:gdLst/>
            <a:ahLst/>
            <a:cxnLst>
              <a:cxn ang="0">
                <a:pos x="12" y="2464"/>
              </a:cxn>
              <a:cxn ang="0">
                <a:pos x="56" y="2120"/>
              </a:cxn>
              <a:cxn ang="0">
                <a:pos x="124" y="1808"/>
              </a:cxn>
              <a:cxn ang="0">
                <a:pos x="212" y="1524"/>
              </a:cxn>
              <a:cxn ang="0">
                <a:pos x="316" y="1270"/>
              </a:cxn>
              <a:cxn ang="0">
                <a:pos x="430" y="1044"/>
              </a:cxn>
              <a:cxn ang="0">
                <a:pos x="550" y="846"/>
              </a:cxn>
              <a:cxn ang="0">
                <a:pos x="672" y="674"/>
              </a:cxn>
              <a:cxn ang="0">
                <a:pos x="792" y="528"/>
              </a:cxn>
              <a:cxn ang="0">
                <a:pos x="906" y="408"/>
              </a:cxn>
              <a:cxn ang="0">
                <a:pos x="1010" y="310"/>
              </a:cxn>
              <a:cxn ang="0">
                <a:pos x="1096" y="236"/>
              </a:cxn>
              <a:cxn ang="0">
                <a:pos x="1164" y="184"/>
              </a:cxn>
              <a:cxn ang="0">
                <a:pos x="1208" y="154"/>
              </a:cxn>
              <a:cxn ang="0">
                <a:pos x="1224" y="144"/>
              </a:cxn>
              <a:cxn ang="0">
                <a:pos x="1728" y="56"/>
              </a:cxn>
              <a:cxn ang="0">
                <a:pos x="1568" y="328"/>
              </a:cxn>
              <a:cxn ang="0">
                <a:pos x="1554" y="332"/>
              </a:cxn>
              <a:cxn ang="0">
                <a:pos x="1514" y="346"/>
              </a:cxn>
              <a:cxn ang="0">
                <a:pos x="1452" y="370"/>
              </a:cxn>
              <a:cxn ang="0">
                <a:pos x="1370" y="410"/>
              </a:cxn>
              <a:cxn ang="0">
                <a:pos x="1270" y="466"/>
              </a:cxn>
              <a:cxn ang="0">
                <a:pos x="1158" y="540"/>
              </a:cxn>
              <a:cxn ang="0">
                <a:pos x="1034" y="636"/>
              </a:cxn>
              <a:cxn ang="0">
                <a:pos x="904" y="756"/>
              </a:cxn>
              <a:cxn ang="0">
                <a:pos x="770" y="900"/>
              </a:cxn>
              <a:cxn ang="0">
                <a:pos x="632" y="1076"/>
              </a:cxn>
              <a:cxn ang="0">
                <a:pos x="498" y="1280"/>
              </a:cxn>
              <a:cxn ang="0">
                <a:pos x="370" y="1518"/>
              </a:cxn>
              <a:cxn ang="0">
                <a:pos x="248" y="1792"/>
              </a:cxn>
              <a:cxn ang="0">
                <a:pos x="138" y="2104"/>
              </a:cxn>
              <a:cxn ang="0">
                <a:pos x="42" y="2456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rgbClr val="7777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4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534075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dirty="0" smtClean="0"/>
              <a:t>Компетентностный подход предполагает переход в конструировании содержания образования – от «знаний» к «способам деятельности»</a:t>
            </a:r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ru-RU" dirty="0" smtClean="0"/>
              <a:t>В пределах отдельного модуля осуществляется комплексное освоение умений и знаний в рамках формирования конкретной компетенции, которая обеспечивает выполнение конкретной трудовой функции, отражающей требования рынка труда.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rgbClr val="7777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5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ru-RU" sz="2800" b="1" dirty="0" smtClean="0"/>
              <a:t>Основные преимущества профессиональных образовательных программ нового поколения: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569371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dirty="0" smtClean="0"/>
              <a:t>гибко реагировать на изменения и технологиях и содержании деятельности в сфере труда;</a:t>
            </a:r>
          </a:p>
          <a:p>
            <a:pPr lvl="0"/>
            <a:r>
              <a:rPr lang="ru-RU" dirty="0" smtClean="0"/>
              <a:t> устанавливать социальное партнерство с потенциальными нанимателями выпускников;</a:t>
            </a:r>
          </a:p>
          <a:p>
            <a:pPr lvl="0"/>
            <a:r>
              <a:rPr lang="ru-RU" dirty="0" smtClean="0"/>
              <a:t> регулировать процесс трудоустройства выпускников; </a:t>
            </a:r>
          </a:p>
          <a:p>
            <a:pPr lvl="0"/>
            <a:r>
              <a:rPr lang="ru-RU" dirty="0" smtClean="0"/>
              <a:t>использовать механизмы внешнего оценивания.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rgbClr val="7777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6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0" y="1844824"/>
            <a:ext cx="9144000" cy="432048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ctr"/>
            <a:r>
              <a:rPr lang="ru-RU" sz="2800" b="1" dirty="0" smtClean="0"/>
              <a:t>Основные преимущества ПОП нового поколения </a:t>
            </a:r>
            <a:r>
              <a:rPr lang="ru-RU" sz="2800" b="1" dirty="0" smtClean="0">
                <a:solidFill>
                  <a:srgbClr val="CC3300"/>
                </a:solidFill>
              </a:rPr>
              <a:t>для работодателей</a:t>
            </a:r>
            <a:endParaRPr lang="ru-RU" sz="2800" b="1" dirty="0">
              <a:solidFill>
                <a:srgbClr val="CC33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16832"/>
            <a:ext cx="8352928" cy="4525963"/>
          </a:xfrm>
        </p:spPr>
        <p:txBody>
          <a:bodyPr/>
          <a:lstStyle/>
          <a:p>
            <a:pPr lvl="0"/>
            <a:r>
              <a:rPr lang="ru-RU" dirty="0" err="1" smtClean="0"/>
              <a:t>транспарентность</a:t>
            </a:r>
            <a:r>
              <a:rPr lang="ru-RU" dirty="0" smtClean="0"/>
              <a:t> образовательного процесса;</a:t>
            </a:r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ru-RU" dirty="0" smtClean="0"/>
              <a:t>возможность влиять на содержание и характер профессионального образования;</a:t>
            </a:r>
          </a:p>
          <a:p>
            <a:pPr lvl="0">
              <a:buNone/>
            </a:pPr>
            <a:endParaRPr lang="ru-RU" dirty="0" smtClean="0"/>
          </a:p>
          <a:p>
            <a:pPr lvl="0"/>
            <a:r>
              <a:rPr lang="ru-RU" dirty="0" smtClean="0"/>
              <a:t>возможность контролировать результат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7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0" y="1052736"/>
            <a:ext cx="9144000" cy="580526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915816" y="1196752"/>
            <a:ext cx="3384550" cy="2890838"/>
            <a:chOff x="1872" y="1824"/>
            <a:chExt cx="2014" cy="1821"/>
          </a:xfrm>
        </p:grpSpPr>
        <p:sp>
          <p:nvSpPr>
            <p:cNvPr id="92164" name="AutoShape 4"/>
            <p:cNvSpPr>
              <a:spLocks noChangeArrowheads="1"/>
            </p:cNvSpPr>
            <p:nvPr/>
          </p:nvSpPr>
          <p:spPr bwMode="gray">
            <a:xfrm rot="16200000" flipH="1">
              <a:off x="1820" y="2528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165" name="AutoShape 5"/>
            <p:cNvSpPr>
              <a:spLocks noChangeArrowheads="1"/>
            </p:cNvSpPr>
            <p:nvPr/>
          </p:nvSpPr>
          <p:spPr bwMode="gray">
            <a:xfrm rot="5400000" flipH="1">
              <a:off x="3628" y="2494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166" name="AutoShape 6"/>
            <p:cNvSpPr>
              <a:spLocks noChangeArrowheads="1"/>
            </p:cNvSpPr>
            <p:nvPr/>
          </p:nvSpPr>
          <p:spPr bwMode="gray">
            <a:xfrm rot="10800000" flipH="1">
              <a:off x="2725" y="3439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167" name="Oval 7"/>
            <p:cNvSpPr>
              <a:spLocks noChangeArrowheads="1"/>
            </p:cNvSpPr>
            <p:nvPr/>
          </p:nvSpPr>
          <p:spPr bwMode="gray">
            <a:xfrm>
              <a:off x="2078" y="1824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168" name="Oval 8"/>
            <p:cNvSpPr>
              <a:spLocks noChangeArrowheads="1"/>
            </p:cNvSpPr>
            <p:nvPr/>
          </p:nvSpPr>
          <p:spPr bwMode="gray">
            <a:xfrm>
              <a:off x="2170" y="1915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169" name="Oval 9"/>
            <p:cNvSpPr>
              <a:spLocks noChangeArrowheads="1"/>
            </p:cNvSpPr>
            <p:nvPr/>
          </p:nvSpPr>
          <p:spPr bwMode="gray">
            <a:xfrm>
              <a:off x="2254" y="2000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170" name="Oval 10"/>
            <p:cNvSpPr>
              <a:spLocks noChangeArrowheads="1"/>
            </p:cNvSpPr>
            <p:nvPr/>
          </p:nvSpPr>
          <p:spPr bwMode="gray">
            <a:xfrm>
              <a:off x="2254" y="2000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171" name="Oval 11"/>
            <p:cNvSpPr>
              <a:spLocks noChangeArrowheads="1"/>
            </p:cNvSpPr>
            <p:nvPr/>
          </p:nvSpPr>
          <p:spPr bwMode="gray">
            <a:xfrm>
              <a:off x="2337" y="2083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172" name="Oval 12"/>
            <p:cNvSpPr>
              <a:spLocks noChangeArrowheads="1"/>
            </p:cNvSpPr>
            <p:nvPr/>
          </p:nvSpPr>
          <p:spPr bwMode="gray">
            <a:xfrm>
              <a:off x="2337" y="2083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92174" name="AutoShape 14"/>
          <p:cNvSpPr>
            <a:spLocks noChangeArrowheads="1"/>
          </p:cNvSpPr>
          <p:nvPr/>
        </p:nvSpPr>
        <p:spPr bwMode="gray">
          <a:xfrm>
            <a:off x="395536" y="2492896"/>
            <a:ext cx="2519363" cy="1152128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92175" name="AutoShape 15"/>
          <p:cNvSpPr>
            <a:spLocks noChangeArrowheads="1"/>
          </p:cNvSpPr>
          <p:nvPr/>
        </p:nvSpPr>
        <p:spPr bwMode="gray">
          <a:xfrm>
            <a:off x="323850" y="1412875"/>
            <a:ext cx="2519363" cy="979488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177" name="AutoShape 17"/>
          <p:cNvSpPr>
            <a:spLocks noChangeArrowheads="1"/>
          </p:cNvSpPr>
          <p:nvPr/>
        </p:nvSpPr>
        <p:spPr bwMode="gray">
          <a:xfrm>
            <a:off x="6228184" y="2564904"/>
            <a:ext cx="2374900" cy="1080120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178" name="AutoShape 18"/>
          <p:cNvSpPr>
            <a:spLocks noChangeArrowheads="1"/>
          </p:cNvSpPr>
          <p:nvPr/>
        </p:nvSpPr>
        <p:spPr bwMode="gray">
          <a:xfrm>
            <a:off x="6227763" y="1484313"/>
            <a:ext cx="2447925" cy="979487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180" name="AutoShape 20"/>
          <p:cNvSpPr>
            <a:spLocks noChangeArrowheads="1"/>
          </p:cNvSpPr>
          <p:nvPr/>
        </p:nvSpPr>
        <p:spPr bwMode="auto">
          <a:xfrm>
            <a:off x="5257800" y="4221088"/>
            <a:ext cx="38862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ru-RU" b="1" dirty="0" smtClean="0"/>
              <a:t>профессиональные модули</a:t>
            </a:r>
            <a:endParaRPr lang="en-US" sz="1800" b="1" dirty="0">
              <a:latin typeface="Verdana" pitchFamily="34" charset="0"/>
            </a:endParaRPr>
          </a:p>
        </p:txBody>
      </p:sp>
      <p:sp>
        <p:nvSpPr>
          <p:cNvPr id="92181" name="Text Box 21"/>
          <p:cNvSpPr txBox="1">
            <a:spLocks noChangeArrowheads="1"/>
          </p:cNvSpPr>
          <p:nvPr/>
        </p:nvSpPr>
        <p:spPr bwMode="gray">
          <a:xfrm>
            <a:off x="395288" y="1700213"/>
            <a:ext cx="24495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chemeClr val="bg1"/>
                </a:solidFill>
              </a:rPr>
              <a:t>создание творческой группы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2182" name="Text Box 22"/>
          <p:cNvSpPr txBox="1">
            <a:spLocks noChangeArrowheads="1"/>
          </p:cNvSpPr>
          <p:nvPr/>
        </p:nvSpPr>
        <p:spPr bwMode="gray">
          <a:xfrm>
            <a:off x="323528" y="2636912"/>
            <a:ext cx="24482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chemeClr val="bg1"/>
                </a:solidFill>
              </a:rPr>
              <a:t>создание фокус группы с участием работодателей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2184" name="Text Box 24"/>
          <p:cNvSpPr txBox="1">
            <a:spLocks noChangeArrowheads="1"/>
          </p:cNvSpPr>
          <p:nvPr/>
        </p:nvSpPr>
        <p:spPr bwMode="gray">
          <a:xfrm>
            <a:off x="6516688" y="1773238"/>
            <a:ext cx="20161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chemeClr val="bg1"/>
                </a:solidFill>
              </a:rPr>
              <a:t>прохождение курсов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2185" name="Text Box 25"/>
          <p:cNvSpPr txBox="1">
            <a:spLocks noChangeArrowheads="1"/>
          </p:cNvSpPr>
          <p:nvPr/>
        </p:nvSpPr>
        <p:spPr bwMode="gray">
          <a:xfrm>
            <a:off x="6372200" y="2636912"/>
            <a:ext cx="237566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chemeClr val="bg1"/>
                </a:solidFill>
              </a:rPr>
              <a:t>определение требований работодателей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92187" name="Rectangle 27"/>
          <p:cNvSpPr>
            <a:spLocks noChangeArrowheads="1"/>
          </p:cNvSpPr>
          <p:nvPr/>
        </p:nvSpPr>
        <p:spPr bwMode="gray">
          <a:xfrm>
            <a:off x="0" y="0"/>
            <a:ext cx="9144000" cy="98072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Разработка  профессиональных </a:t>
            </a:r>
          </a:p>
          <a:p>
            <a:pPr algn="ctr"/>
            <a:r>
              <a:rPr lang="ru-RU" sz="2400" b="1" dirty="0" smtClean="0"/>
              <a:t>образовательных программ (ПОП)</a:t>
            </a:r>
            <a:endParaRPr lang="ru-RU" sz="2400" b="1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707904" y="1844824"/>
            <a:ext cx="17316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Этапы  работы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7" name="AutoShape 20"/>
          <p:cNvSpPr>
            <a:spLocks noChangeArrowheads="1"/>
          </p:cNvSpPr>
          <p:nvPr/>
        </p:nvSpPr>
        <p:spPr bwMode="auto">
          <a:xfrm>
            <a:off x="827584" y="5445224"/>
            <a:ext cx="38862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ru-RU" b="1" dirty="0" smtClean="0"/>
              <a:t>примерные учебные планы</a:t>
            </a:r>
            <a:endParaRPr lang="en-US" sz="1800" b="1" dirty="0">
              <a:latin typeface="Verdana" pitchFamily="34" charset="0"/>
            </a:endParaRPr>
          </a:p>
        </p:txBody>
      </p:sp>
      <p:sp>
        <p:nvSpPr>
          <p:cNvPr id="28" name="AutoShape 20"/>
          <p:cNvSpPr>
            <a:spLocks noChangeArrowheads="1"/>
          </p:cNvSpPr>
          <p:nvPr/>
        </p:nvSpPr>
        <p:spPr bwMode="auto">
          <a:xfrm>
            <a:off x="899592" y="4293096"/>
            <a:ext cx="38862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ru-RU" b="1" dirty="0" smtClean="0"/>
              <a:t>общие  и профессиональные </a:t>
            </a:r>
          </a:p>
          <a:p>
            <a:pPr algn="ctr" eaLnBrk="0" hangingPunct="0"/>
            <a:r>
              <a:rPr lang="ru-RU" b="1" dirty="0" smtClean="0"/>
              <a:t>компетенции </a:t>
            </a:r>
            <a:endParaRPr lang="en-US" sz="1800" b="1" dirty="0">
              <a:latin typeface="Verdana" pitchFamily="34" charset="0"/>
            </a:endParaRPr>
          </a:p>
        </p:txBody>
      </p:sp>
      <p:sp>
        <p:nvSpPr>
          <p:cNvPr id="29" name="AutoShape 20"/>
          <p:cNvSpPr>
            <a:spLocks noChangeArrowheads="1"/>
          </p:cNvSpPr>
          <p:nvPr/>
        </p:nvSpPr>
        <p:spPr bwMode="auto">
          <a:xfrm>
            <a:off x="5257800" y="5445224"/>
            <a:ext cx="38862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u-RU" b="1" dirty="0" smtClean="0">
                <a:latin typeface="Verdana" pitchFamily="34" charset="0"/>
              </a:rPr>
              <a:t>с</a:t>
            </a:r>
            <a:r>
              <a:rPr lang="ru-RU" sz="1800" b="1" dirty="0" smtClean="0">
                <a:latin typeface="Verdana" pitchFamily="34" charset="0"/>
              </a:rPr>
              <a:t>труктура ПОП</a:t>
            </a:r>
            <a:endParaRPr lang="en-US" sz="1800" b="1" dirty="0">
              <a:latin typeface="Verdana" pitchFamily="34" charset="0"/>
            </a:endParaRPr>
          </a:p>
        </p:txBody>
      </p:sp>
      <p:sp>
        <p:nvSpPr>
          <p:cNvPr id="30" name="AutoShape 20"/>
          <p:cNvSpPr>
            <a:spLocks noChangeArrowheads="1"/>
          </p:cNvSpPr>
          <p:nvPr/>
        </p:nvSpPr>
        <p:spPr bwMode="auto">
          <a:xfrm>
            <a:off x="2051720" y="6324600"/>
            <a:ext cx="5976664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bg1">
                  <a:gamma/>
                  <a:shade val="46275"/>
                  <a:invGamma/>
                </a:schemeClr>
              </a:gs>
              <a:gs pos="50000">
                <a:schemeClr val="bg1"/>
              </a:gs>
              <a:gs pos="100000">
                <a:schemeClr val="bg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/>
            <a:r>
              <a:rPr lang="ru-RU" b="1" dirty="0" smtClean="0"/>
              <a:t>анкетирование, интервьюирование специалистов</a:t>
            </a:r>
            <a:endParaRPr lang="en-US" sz="1800" b="1" dirty="0">
              <a:latin typeface="Verdana" pitchFamily="34" charset="0"/>
            </a:endParaRPr>
          </a:p>
        </p:txBody>
      </p:sp>
      <p:sp>
        <p:nvSpPr>
          <p:cNvPr id="32" name="Стрелка вниз 31"/>
          <p:cNvSpPr/>
          <p:nvPr/>
        </p:nvSpPr>
        <p:spPr>
          <a:xfrm>
            <a:off x="7380312" y="3645024"/>
            <a:ext cx="2880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Выноска с четырьмя стрелками 33"/>
          <p:cNvSpPr/>
          <p:nvPr/>
        </p:nvSpPr>
        <p:spPr>
          <a:xfrm>
            <a:off x="4427984" y="4509120"/>
            <a:ext cx="1224136" cy="1224136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4932040" y="5805264"/>
            <a:ext cx="2880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8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143000"/>
          </a:xfrm>
        </p:spPr>
        <p:txBody>
          <a:bodyPr/>
          <a:lstStyle/>
          <a:p>
            <a:r>
              <a:rPr lang="ru-RU" dirty="0" smtClean="0"/>
              <a:t>Требования работодателей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124744"/>
            <a:ext cx="3657600" cy="2404864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К знаниям  </a:t>
            </a:r>
            <a:r>
              <a:rPr lang="ru-RU" dirty="0" smtClean="0"/>
              <a:t>– это верное отражение действительности в сознании человека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124744"/>
            <a:ext cx="3657600" cy="2980928"/>
          </a:xfrm>
        </p:spPr>
        <p:txBody>
          <a:bodyPr/>
          <a:lstStyle/>
          <a:p>
            <a:pPr lvl="0"/>
            <a:r>
              <a:rPr lang="ru-RU" sz="3200" b="1" dirty="0" smtClean="0">
                <a:solidFill>
                  <a:srgbClr val="FFC000"/>
                </a:solidFill>
              </a:rPr>
              <a:t>К умениям</a:t>
            </a:r>
            <a:r>
              <a:rPr lang="ru-RU" dirty="0" smtClean="0"/>
              <a:t> — способность выполнять действия, приобретенные в результате обучения</a:t>
            </a:r>
          </a:p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4447565"/>
            <a:ext cx="784887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К навыкам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- набор действий и инструментов, определяющим условием для которых является предсказуемый результат.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Ценность действий в условиях определенной среды не подвергается сомнению.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9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 5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990000"/>
                </a:solidFill>
              </a:rPr>
              <a:t>Интеграция учебного заведения и производства </a:t>
            </a:r>
            <a:endParaRPr lang="en-US" sz="2400" b="1" dirty="0">
              <a:solidFill>
                <a:srgbClr val="990000"/>
              </a:solidFill>
            </a:endParaRPr>
          </a:p>
        </p:txBody>
      </p:sp>
      <p:sp>
        <p:nvSpPr>
          <p:cNvPr id="102403" name="AutoShape 3"/>
          <p:cNvSpPr>
            <a:spLocks noChangeArrowheads="1"/>
          </p:cNvSpPr>
          <p:nvPr/>
        </p:nvSpPr>
        <p:spPr bwMode="gray">
          <a:xfrm rot="16200000">
            <a:off x="4033045" y="2167731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solidFill>
            <a:srgbClr val="9900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04" name="AutoShape 4"/>
          <p:cNvSpPr>
            <a:spLocks noChangeArrowheads="1"/>
          </p:cNvSpPr>
          <p:nvPr/>
        </p:nvSpPr>
        <p:spPr bwMode="gray">
          <a:xfrm rot="3465783">
            <a:off x="4777582" y="449500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solidFill>
            <a:srgbClr val="9900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05" name="AutoShape 5"/>
          <p:cNvSpPr>
            <a:spLocks noChangeArrowheads="1"/>
          </p:cNvSpPr>
          <p:nvPr/>
        </p:nvSpPr>
        <p:spPr bwMode="gray">
          <a:xfrm rot="56734662">
            <a:off x="2807495" y="267255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solidFill>
            <a:srgbClr val="9900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06" name="AutoShape 6"/>
          <p:cNvSpPr>
            <a:spLocks noChangeArrowheads="1"/>
          </p:cNvSpPr>
          <p:nvPr/>
        </p:nvSpPr>
        <p:spPr bwMode="gray">
          <a:xfrm rot="7535209">
            <a:off x="3520281" y="446166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9900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07" name="AutoShape 7"/>
          <p:cNvSpPr>
            <a:spLocks noChangeArrowheads="1"/>
          </p:cNvSpPr>
          <p:nvPr/>
        </p:nvSpPr>
        <p:spPr bwMode="gray">
          <a:xfrm rot="1321701">
            <a:off x="5508625" y="3644900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9900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08" name="AutoShape 8"/>
          <p:cNvSpPr>
            <a:spLocks noChangeArrowheads="1"/>
          </p:cNvSpPr>
          <p:nvPr/>
        </p:nvSpPr>
        <p:spPr bwMode="gray">
          <a:xfrm rot="-11934956">
            <a:off x="2700338" y="3716338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solidFill>
            <a:srgbClr val="9900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09" name="Oval 9"/>
          <p:cNvSpPr>
            <a:spLocks noChangeArrowheads="1"/>
          </p:cNvSpPr>
          <p:nvPr/>
        </p:nvSpPr>
        <p:spPr bwMode="gray">
          <a:xfrm>
            <a:off x="2411413" y="1700213"/>
            <a:ext cx="4176712" cy="3744912"/>
          </a:xfrm>
          <a:prstGeom prst="ellipse">
            <a:avLst/>
          </a:prstGeom>
          <a:noFill/>
          <a:ln w="38100" algn="ctr">
            <a:solidFill>
              <a:srgbClr val="99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627313" y="2133600"/>
            <a:ext cx="360362" cy="360363"/>
            <a:chOff x="1973" y="1706"/>
            <a:chExt cx="227" cy="227"/>
          </a:xfrm>
        </p:grpSpPr>
        <p:sp>
          <p:nvSpPr>
            <p:cNvPr id="102411" name="Oval 11"/>
            <p:cNvSpPr>
              <a:spLocks noChangeArrowheads="1"/>
            </p:cNvSpPr>
            <p:nvPr/>
          </p:nvSpPr>
          <p:spPr bwMode="gray">
            <a:xfrm>
              <a:off x="1973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12" name="Oval 12"/>
            <p:cNvSpPr>
              <a:spLocks noChangeArrowheads="1"/>
            </p:cNvSpPr>
            <p:nvPr/>
          </p:nvSpPr>
          <p:spPr bwMode="gray">
            <a:xfrm>
              <a:off x="1983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268538" y="3860800"/>
            <a:ext cx="360362" cy="360363"/>
            <a:chOff x="1565" y="2659"/>
            <a:chExt cx="227" cy="227"/>
          </a:xfrm>
        </p:grpSpPr>
        <p:sp>
          <p:nvSpPr>
            <p:cNvPr id="102414" name="Oval 14"/>
            <p:cNvSpPr>
              <a:spLocks noChangeArrowheads="1"/>
            </p:cNvSpPr>
            <p:nvPr/>
          </p:nvSpPr>
          <p:spPr bwMode="gray">
            <a:xfrm>
              <a:off x="1565" y="2659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15" name="Oval 15"/>
            <p:cNvSpPr>
              <a:spLocks noChangeArrowheads="1"/>
            </p:cNvSpPr>
            <p:nvPr/>
          </p:nvSpPr>
          <p:spPr bwMode="gray">
            <a:xfrm>
              <a:off x="1575" y="2678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348038" y="4948238"/>
            <a:ext cx="360362" cy="360362"/>
            <a:chOff x="2109" y="3612"/>
            <a:chExt cx="227" cy="227"/>
          </a:xfrm>
        </p:grpSpPr>
        <p:sp>
          <p:nvSpPr>
            <p:cNvPr id="102417" name="Oval 1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18" name="Oval 18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4284663" y="1484313"/>
            <a:ext cx="360362" cy="360362"/>
            <a:chOff x="3470" y="1706"/>
            <a:chExt cx="227" cy="227"/>
          </a:xfrm>
        </p:grpSpPr>
        <p:sp>
          <p:nvSpPr>
            <p:cNvPr id="102420" name="Oval 20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21" name="Oval 21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372200" y="3861048"/>
            <a:ext cx="360362" cy="360363"/>
            <a:chOff x="3923" y="2659"/>
            <a:chExt cx="227" cy="227"/>
          </a:xfrm>
        </p:grpSpPr>
        <p:sp>
          <p:nvSpPr>
            <p:cNvPr id="102423" name="Oval 23"/>
            <p:cNvSpPr>
              <a:spLocks noChangeArrowheads="1"/>
            </p:cNvSpPr>
            <p:nvPr/>
          </p:nvSpPr>
          <p:spPr bwMode="gray">
            <a:xfrm>
              <a:off x="3923" y="2659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24" name="Oval 24"/>
            <p:cNvSpPr>
              <a:spLocks noChangeArrowheads="1"/>
            </p:cNvSpPr>
            <p:nvPr/>
          </p:nvSpPr>
          <p:spPr bwMode="gray">
            <a:xfrm>
              <a:off x="3933" y="2678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5334000" y="5005388"/>
            <a:ext cx="360363" cy="360362"/>
            <a:chOff x="3515" y="3521"/>
            <a:chExt cx="227" cy="227"/>
          </a:xfrm>
        </p:grpSpPr>
        <p:sp>
          <p:nvSpPr>
            <p:cNvPr id="102426" name="Oval 26"/>
            <p:cNvSpPr>
              <a:spLocks noChangeArrowheads="1"/>
            </p:cNvSpPr>
            <p:nvPr/>
          </p:nvSpPr>
          <p:spPr bwMode="gray">
            <a:xfrm>
              <a:off x="3515" y="3521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27" name="Oval 27"/>
            <p:cNvSpPr>
              <a:spLocks noChangeArrowheads="1"/>
            </p:cNvSpPr>
            <p:nvPr/>
          </p:nvSpPr>
          <p:spPr bwMode="gray">
            <a:xfrm>
              <a:off x="3525" y="3540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428" name="Oval 28"/>
          <p:cNvSpPr>
            <a:spLocks noChangeArrowheads="1"/>
          </p:cNvSpPr>
          <p:nvPr/>
        </p:nvSpPr>
        <p:spPr bwMode="gray">
          <a:xfrm>
            <a:off x="3624263" y="2643188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29" name="Oval 29"/>
          <p:cNvSpPr>
            <a:spLocks noChangeArrowheads="1"/>
          </p:cNvSpPr>
          <p:nvPr/>
        </p:nvSpPr>
        <p:spPr bwMode="gray">
          <a:xfrm>
            <a:off x="3617913" y="2627313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alpha val="32001"/>
                </a:schemeClr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30" name="Oval 30"/>
          <p:cNvSpPr>
            <a:spLocks noChangeArrowheads="1"/>
          </p:cNvSpPr>
          <p:nvPr/>
        </p:nvSpPr>
        <p:spPr bwMode="gray">
          <a:xfrm>
            <a:off x="3751263" y="2770188"/>
            <a:ext cx="1690687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102431" name="Oval 31"/>
          <p:cNvSpPr>
            <a:spLocks noChangeArrowheads="1"/>
          </p:cNvSpPr>
          <p:nvPr/>
        </p:nvSpPr>
        <p:spPr bwMode="gray">
          <a:xfrm>
            <a:off x="3733800" y="2743200"/>
            <a:ext cx="1690688" cy="1690688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3492500" y="2854325"/>
            <a:ext cx="2232025" cy="1522413"/>
            <a:chOff x="2416" y="1798"/>
            <a:chExt cx="959" cy="959"/>
          </a:xfrm>
        </p:grpSpPr>
        <p:sp>
          <p:nvSpPr>
            <p:cNvPr id="102433" name="Oval 33"/>
            <p:cNvSpPr>
              <a:spLocks noChangeArrowheads="1"/>
            </p:cNvSpPr>
            <p:nvPr/>
          </p:nvSpPr>
          <p:spPr bwMode="gray">
            <a:xfrm>
              <a:off x="2416" y="1798"/>
              <a:ext cx="959" cy="959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102434" name="Oval 34"/>
            <p:cNvSpPr>
              <a:spLocks noChangeArrowheads="1"/>
            </p:cNvSpPr>
            <p:nvPr/>
          </p:nvSpPr>
          <p:spPr bwMode="gray">
            <a:xfrm>
              <a:off x="2430" y="1810"/>
              <a:ext cx="927" cy="92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02435" name="Oval 35"/>
            <p:cNvSpPr>
              <a:spLocks noChangeArrowheads="1"/>
            </p:cNvSpPr>
            <p:nvPr/>
          </p:nvSpPr>
          <p:spPr bwMode="gray">
            <a:xfrm>
              <a:off x="2441" y="1816"/>
              <a:ext cx="906" cy="90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02436" name="Oval 36"/>
            <p:cNvSpPr>
              <a:spLocks noChangeArrowheads="1"/>
            </p:cNvSpPr>
            <p:nvPr/>
          </p:nvSpPr>
          <p:spPr bwMode="gray">
            <a:xfrm>
              <a:off x="2451" y="1825"/>
              <a:ext cx="861" cy="8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02437" name="Oval 37"/>
            <p:cNvSpPr>
              <a:spLocks noChangeArrowheads="1"/>
            </p:cNvSpPr>
            <p:nvPr/>
          </p:nvSpPr>
          <p:spPr bwMode="gray">
            <a:xfrm>
              <a:off x="2502" y="1848"/>
              <a:ext cx="765" cy="68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 dirty="0"/>
            </a:p>
          </p:txBody>
        </p:sp>
      </p:grp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5715000" y="5029200"/>
            <a:ext cx="184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endParaRPr lang="ru-RU" sz="1600"/>
          </a:p>
        </p:txBody>
      </p:sp>
      <p:sp>
        <p:nvSpPr>
          <p:cNvPr id="102439" name="Text Box 39"/>
          <p:cNvSpPr txBox="1">
            <a:spLocks noChangeArrowheads="1"/>
          </p:cNvSpPr>
          <p:nvPr/>
        </p:nvSpPr>
        <p:spPr bwMode="auto">
          <a:xfrm>
            <a:off x="6263680" y="1628800"/>
            <a:ext cx="28803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</a:rPr>
              <a:t>использование технологического и производственного оборудования </a:t>
            </a:r>
            <a:endParaRPr lang="ru-RU" sz="1800" b="1" dirty="0">
              <a:solidFill>
                <a:srgbClr val="000066"/>
              </a:solidFill>
            </a:endParaRPr>
          </a:p>
        </p:txBody>
      </p:sp>
      <p:sp>
        <p:nvSpPr>
          <p:cNvPr id="102441" name="Text Box 41"/>
          <p:cNvSpPr txBox="1">
            <a:spLocks noChangeArrowheads="1"/>
          </p:cNvSpPr>
          <p:nvPr/>
        </p:nvSpPr>
        <p:spPr bwMode="auto">
          <a:xfrm>
            <a:off x="0" y="1556792"/>
            <a:ext cx="26844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</a:rPr>
              <a:t>обновление учебно-материальной базы</a:t>
            </a:r>
            <a:endParaRPr lang="ru-RU" sz="1800" b="1" dirty="0">
              <a:solidFill>
                <a:srgbClr val="000066"/>
              </a:solidFill>
            </a:endParaRPr>
          </a:p>
        </p:txBody>
      </p:sp>
      <p:sp>
        <p:nvSpPr>
          <p:cNvPr id="102442" name="Text Box 42"/>
          <p:cNvSpPr txBox="1">
            <a:spLocks noChangeArrowheads="1"/>
          </p:cNvSpPr>
          <p:nvPr/>
        </p:nvSpPr>
        <p:spPr bwMode="auto">
          <a:xfrm>
            <a:off x="6659563" y="3933825"/>
            <a:ext cx="23050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</a:rPr>
              <a:t>стажировка на предприятиях</a:t>
            </a:r>
            <a:endParaRPr lang="ru-RU" sz="1800" b="1" dirty="0">
              <a:solidFill>
                <a:srgbClr val="000066"/>
              </a:solidFill>
            </a:endParaRPr>
          </a:p>
        </p:txBody>
      </p:sp>
      <p:sp>
        <p:nvSpPr>
          <p:cNvPr id="102443" name="Text Box 43"/>
          <p:cNvSpPr txBox="1">
            <a:spLocks noChangeArrowheads="1"/>
          </p:cNvSpPr>
          <p:nvPr/>
        </p:nvSpPr>
        <p:spPr bwMode="auto">
          <a:xfrm>
            <a:off x="5775325" y="5105400"/>
            <a:ext cx="2103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1800"/>
              <a:t>Проектировочные</a:t>
            </a:r>
          </a:p>
        </p:txBody>
      </p:sp>
      <p:grpSp>
        <p:nvGrpSpPr>
          <p:cNvPr id="9" name="Group 45"/>
          <p:cNvGrpSpPr>
            <a:grpSpLocks/>
          </p:cNvGrpSpPr>
          <p:nvPr/>
        </p:nvGrpSpPr>
        <p:grpSpPr bwMode="auto">
          <a:xfrm>
            <a:off x="5867400" y="2133600"/>
            <a:ext cx="360363" cy="360363"/>
            <a:chOff x="3923" y="2659"/>
            <a:chExt cx="227" cy="227"/>
          </a:xfrm>
        </p:grpSpPr>
        <p:sp>
          <p:nvSpPr>
            <p:cNvPr id="102446" name="Oval 46"/>
            <p:cNvSpPr>
              <a:spLocks noChangeArrowheads="1"/>
            </p:cNvSpPr>
            <p:nvPr/>
          </p:nvSpPr>
          <p:spPr bwMode="gray">
            <a:xfrm>
              <a:off x="3923" y="2659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47" name="Oval 47"/>
            <p:cNvSpPr>
              <a:spLocks noChangeArrowheads="1"/>
            </p:cNvSpPr>
            <p:nvPr/>
          </p:nvSpPr>
          <p:spPr bwMode="gray">
            <a:xfrm>
              <a:off x="3933" y="2678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448" name="AutoShape 48"/>
          <p:cNvSpPr>
            <a:spLocks noChangeArrowheads="1"/>
          </p:cNvSpPr>
          <p:nvPr/>
        </p:nvSpPr>
        <p:spPr bwMode="gray">
          <a:xfrm rot="40558828">
            <a:off x="5219700" y="2636838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solidFill>
            <a:srgbClr val="990000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49" name="Text Box 49"/>
          <p:cNvSpPr txBox="1">
            <a:spLocks noChangeArrowheads="1"/>
          </p:cNvSpPr>
          <p:nvPr/>
        </p:nvSpPr>
        <p:spPr bwMode="auto">
          <a:xfrm>
            <a:off x="179388" y="3860800"/>
            <a:ext cx="21240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</a:rPr>
              <a:t>инновационные формы итоговой аттестации студентов </a:t>
            </a:r>
            <a:endParaRPr lang="ru-RU" sz="1800" b="1" dirty="0">
              <a:solidFill>
                <a:srgbClr val="000066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10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3563888" y="2996952"/>
            <a:ext cx="208823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990000"/>
                </a:solidFill>
              </a:rPr>
              <a:t>Участие работодателей </a:t>
            </a:r>
            <a:r>
              <a:rPr lang="ru-RU" sz="1600" b="1" dirty="0" smtClean="0">
                <a:solidFill>
                  <a:srgbClr val="990000"/>
                </a:solidFill>
              </a:rPr>
              <a:t>в образовательном процессе </a:t>
            </a:r>
            <a:endParaRPr lang="ru-RU" sz="1600" b="1" dirty="0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924800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C000"/>
                </a:solidFill>
              </a:rPr>
              <a:t>Меморандум о взаимопонимании и стратегическом сотрудничестве с АО СПЗ</a:t>
            </a:r>
            <a:endParaRPr lang="ru-RU" sz="2800" b="1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5148064" cy="4525963"/>
          </a:xfrm>
        </p:spPr>
        <p:txBody>
          <a:bodyPr/>
          <a:lstStyle/>
          <a:p>
            <a:r>
              <a:rPr lang="ru-RU" dirty="0" smtClean="0"/>
              <a:t>Текущий ремонт токарно-фрезерной мастерской на 34,5 млн.т</a:t>
            </a:r>
          </a:p>
          <a:p>
            <a:r>
              <a:rPr lang="ru-RU" dirty="0" smtClean="0"/>
              <a:t>Установлено 6 станков на 11,4 млн.т.</a:t>
            </a:r>
            <a:endParaRPr lang="ru-RU" dirty="0"/>
          </a:p>
        </p:txBody>
      </p:sp>
      <p:pic>
        <p:nvPicPr>
          <p:cNvPr id="5" name="Picture 31" descr="DSC014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861048"/>
            <a:ext cx="3649552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579" name="Picture 3" descr="E:\МОИ ДОКУМЕНТЫ\МЦК\мр2011- 2012\конкурсы семинары\мастерская конкурс 2012\станки\P208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052736"/>
            <a:ext cx="3563888" cy="26727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580" name="Picture 4" descr="E:\МОИ ДОКУМЕНТЫ\МЦК\мр2011- 2012\конкурсы семинары\мастерская конкурс 2012\станки\P2080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59" y="4005064"/>
            <a:ext cx="3384393" cy="25381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11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87450" y="1916113"/>
            <a:ext cx="8785150" cy="4038600"/>
            <a:chOff x="748" y="1207"/>
            <a:chExt cx="4628" cy="2544"/>
          </a:xfrm>
        </p:grpSpPr>
        <p:sp>
          <p:nvSpPr>
            <p:cNvPr id="3" name="Freeform 4"/>
            <p:cNvSpPr>
              <a:spLocks noEditPoints="1"/>
            </p:cNvSpPr>
            <p:nvPr/>
          </p:nvSpPr>
          <p:spPr bwMode="gray">
            <a:xfrm rot="19832940">
              <a:off x="748" y="1207"/>
              <a:ext cx="3744" cy="2544"/>
            </a:xfrm>
            <a:custGeom>
              <a:avLst/>
              <a:gdLst/>
              <a:ahLst/>
              <a:cxnLst>
                <a:cxn ang="0">
                  <a:pos x="1092" y="50"/>
                </a:cxn>
                <a:cxn ang="0">
                  <a:pos x="822" y="168"/>
                </a:cxn>
                <a:cxn ang="0">
                  <a:pos x="594" y="300"/>
                </a:cxn>
                <a:cxn ang="0">
                  <a:pos x="406" y="446"/>
                </a:cxn>
                <a:cxn ang="0">
                  <a:pos x="254" y="604"/>
                </a:cxn>
                <a:cxn ang="0">
                  <a:pos x="140" y="772"/>
                </a:cxn>
                <a:cxn ang="0">
                  <a:pos x="60" y="944"/>
                </a:cxn>
                <a:cxn ang="0">
                  <a:pos x="14" y="1122"/>
                </a:cxn>
                <a:cxn ang="0">
                  <a:pos x="0" y="1300"/>
                </a:cxn>
                <a:cxn ang="0">
                  <a:pos x="18" y="1476"/>
                </a:cxn>
                <a:cxn ang="0">
                  <a:pos x="64" y="1650"/>
                </a:cxn>
                <a:cxn ang="0">
                  <a:pos x="138" y="1818"/>
                </a:cxn>
                <a:cxn ang="0">
                  <a:pos x="238" y="1978"/>
                </a:cxn>
                <a:cxn ang="0">
                  <a:pos x="364" y="2126"/>
                </a:cxn>
                <a:cxn ang="0">
                  <a:pos x="512" y="2262"/>
                </a:cxn>
                <a:cxn ang="0">
                  <a:pos x="684" y="2382"/>
                </a:cxn>
                <a:cxn ang="0">
                  <a:pos x="874" y="2484"/>
                </a:cxn>
                <a:cxn ang="0">
                  <a:pos x="1086" y="2564"/>
                </a:cxn>
                <a:cxn ang="0">
                  <a:pos x="1314" y="2622"/>
                </a:cxn>
                <a:cxn ang="0">
                  <a:pos x="1558" y="2654"/>
                </a:cxn>
                <a:cxn ang="0">
                  <a:pos x="1818" y="2658"/>
                </a:cxn>
                <a:cxn ang="0">
                  <a:pos x="2090" y="2632"/>
                </a:cxn>
                <a:cxn ang="0">
                  <a:pos x="2374" y="2574"/>
                </a:cxn>
                <a:cxn ang="0">
                  <a:pos x="2544" y="2912"/>
                </a:cxn>
                <a:cxn ang="0">
                  <a:pos x="1868" y="1552"/>
                </a:cxn>
                <a:cxn ang="0">
                  <a:pos x="1956" y="1914"/>
                </a:cxn>
                <a:cxn ang="0">
                  <a:pos x="1788" y="1936"/>
                </a:cxn>
                <a:cxn ang="0">
                  <a:pos x="1616" y="1934"/>
                </a:cxn>
                <a:cxn ang="0">
                  <a:pos x="1442" y="1912"/>
                </a:cxn>
                <a:cxn ang="0">
                  <a:pos x="1272" y="1872"/>
                </a:cxn>
                <a:cxn ang="0">
                  <a:pos x="1108" y="1812"/>
                </a:cxn>
                <a:cxn ang="0">
                  <a:pos x="952" y="1736"/>
                </a:cxn>
                <a:cxn ang="0">
                  <a:pos x="810" y="1646"/>
                </a:cxn>
                <a:cxn ang="0">
                  <a:pos x="684" y="1542"/>
                </a:cxn>
                <a:cxn ang="0">
                  <a:pos x="578" y="1428"/>
                </a:cxn>
                <a:cxn ang="0">
                  <a:pos x="494" y="1304"/>
                </a:cxn>
                <a:cxn ang="0">
                  <a:pos x="438" y="1170"/>
                </a:cxn>
                <a:cxn ang="0">
                  <a:pos x="410" y="1032"/>
                </a:cxn>
                <a:cxn ang="0">
                  <a:pos x="416" y="888"/>
                </a:cxn>
                <a:cxn ang="0">
                  <a:pos x="460" y="742"/>
                </a:cxn>
                <a:cxn ang="0">
                  <a:pos x="544" y="592"/>
                </a:cxn>
                <a:cxn ang="0">
                  <a:pos x="670" y="444"/>
                </a:cxn>
                <a:cxn ang="0">
                  <a:pos x="844" y="298"/>
                </a:cxn>
                <a:cxn ang="0">
                  <a:pos x="1070" y="154"/>
                </a:cxn>
                <a:cxn ang="0">
                  <a:pos x="1348" y="16"/>
                </a:cxn>
                <a:cxn ang="0">
                  <a:pos x="1244" y="0"/>
                </a:cxn>
                <a:cxn ang="0">
                  <a:pos x="2820" y="1934"/>
                </a:cxn>
                <a:cxn ang="0">
                  <a:pos x="2820" y="1934"/>
                </a:cxn>
              </a:cxnLst>
              <a:rect l="0" t="0" r="r" b="b"/>
              <a:pathLst>
                <a:path w="2820" h="2912">
                  <a:moveTo>
                    <a:pt x="1244" y="0"/>
                  </a:moveTo>
                  <a:lnTo>
                    <a:pt x="1092" y="50"/>
                  </a:lnTo>
                  <a:lnTo>
                    <a:pt x="952" y="106"/>
                  </a:lnTo>
                  <a:lnTo>
                    <a:pt x="822" y="168"/>
                  </a:lnTo>
                  <a:lnTo>
                    <a:pt x="704" y="232"/>
                  </a:lnTo>
                  <a:lnTo>
                    <a:pt x="594" y="300"/>
                  </a:lnTo>
                  <a:lnTo>
                    <a:pt x="494" y="372"/>
                  </a:lnTo>
                  <a:lnTo>
                    <a:pt x="406" y="446"/>
                  </a:lnTo>
                  <a:lnTo>
                    <a:pt x="324" y="524"/>
                  </a:lnTo>
                  <a:lnTo>
                    <a:pt x="254" y="604"/>
                  </a:lnTo>
                  <a:lnTo>
                    <a:pt x="192" y="686"/>
                  </a:lnTo>
                  <a:lnTo>
                    <a:pt x="140" y="772"/>
                  </a:lnTo>
                  <a:lnTo>
                    <a:pt x="96" y="856"/>
                  </a:lnTo>
                  <a:lnTo>
                    <a:pt x="60" y="944"/>
                  </a:lnTo>
                  <a:lnTo>
                    <a:pt x="32" y="1032"/>
                  </a:lnTo>
                  <a:lnTo>
                    <a:pt x="14" y="1122"/>
                  </a:lnTo>
                  <a:lnTo>
                    <a:pt x="2" y="1210"/>
                  </a:lnTo>
                  <a:lnTo>
                    <a:pt x="0" y="1300"/>
                  </a:lnTo>
                  <a:lnTo>
                    <a:pt x="4" y="1388"/>
                  </a:lnTo>
                  <a:lnTo>
                    <a:pt x="18" y="1476"/>
                  </a:lnTo>
                  <a:lnTo>
                    <a:pt x="36" y="1564"/>
                  </a:lnTo>
                  <a:lnTo>
                    <a:pt x="64" y="1650"/>
                  </a:lnTo>
                  <a:lnTo>
                    <a:pt x="96" y="1736"/>
                  </a:lnTo>
                  <a:lnTo>
                    <a:pt x="138" y="1818"/>
                  </a:lnTo>
                  <a:lnTo>
                    <a:pt x="184" y="1900"/>
                  </a:lnTo>
                  <a:lnTo>
                    <a:pt x="238" y="1978"/>
                  </a:lnTo>
                  <a:lnTo>
                    <a:pt x="298" y="2054"/>
                  </a:lnTo>
                  <a:lnTo>
                    <a:pt x="364" y="2126"/>
                  </a:lnTo>
                  <a:lnTo>
                    <a:pt x="434" y="2196"/>
                  </a:lnTo>
                  <a:lnTo>
                    <a:pt x="512" y="2262"/>
                  </a:lnTo>
                  <a:lnTo>
                    <a:pt x="596" y="2324"/>
                  </a:lnTo>
                  <a:lnTo>
                    <a:pt x="684" y="2382"/>
                  </a:lnTo>
                  <a:lnTo>
                    <a:pt x="776" y="2436"/>
                  </a:lnTo>
                  <a:lnTo>
                    <a:pt x="874" y="2484"/>
                  </a:lnTo>
                  <a:lnTo>
                    <a:pt x="978" y="2526"/>
                  </a:lnTo>
                  <a:lnTo>
                    <a:pt x="1086" y="2564"/>
                  </a:lnTo>
                  <a:lnTo>
                    <a:pt x="1198" y="2596"/>
                  </a:lnTo>
                  <a:lnTo>
                    <a:pt x="1314" y="2622"/>
                  </a:lnTo>
                  <a:lnTo>
                    <a:pt x="1434" y="2642"/>
                  </a:lnTo>
                  <a:lnTo>
                    <a:pt x="1558" y="2654"/>
                  </a:lnTo>
                  <a:lnTo>
                    <a:pt x="1686" y="2660"/>
                  </a:lnTo>
                  <a:lnTo>
                    <a:pt x="1818" y="2658"/>
                  </a:lnTo>
                  <a:lnTo>
                    <a:pt x="1952" y="2650"/>
                  </a:lnTo>
                  <a:lnTo>
                    <a:pt x="2090" y="2632"/>
                  </a:lnTo>
                  <a:lnTo>
                    <a:pt x="2230" y="2608"/>
                  </a:lnTo>
                  <a:lnTo>
                    <a:pt x="2374" y="2574"/>
                  </a:lnTo>
                  <a:lnTo>
                    <a:pt x="2542" y="2912"/>
                  </a:lnTo>
                  <a:lnTo>
                    <a:pt x="2544" y="2912"/>
                  </a:lnTo>
                  <a:lnTo>
                    <a:pt x="2820" y="1934"/>
                  </a:lnTo>
                  <a:lnTo>
                    <a:pt x="1868" y="1552"/>
                  </a:lnTo>
                  <a:lnTo>
                    <a:pt x="2036" y="1894"/>
                  </a:lnTo>
                  <a:lnTo>
                    <a:pt x="1956" y="1914"/>
                  </a:lnTo>
                  <a:lnTo>
                    <a:pt x="1872" y="1928"/>
                  </a:lnTo>
                  <a:lnTo>
                    <a:pt x="1788" y="1936"/>
                  </a:lnTo>
                  <a:lnTo>
                    <a:pt x="1702" y="1938"/>
                  </a:lnTo>
                  <a:lnTo>
                    <a:pt x="1616" y="1934"/>
                  </a:lnTo>
                  <a:lnTo>
                    <a:pt x="1528" y="1926"/>
                  </a:lnTo>
                  <a:lnTo>
                    <a:pt x="1442" y="1912"/>
                  </a:lnTo>
                  <a:lnTo>
                    <a:pt x="1356" y="1894"/>
                  </a:lnTo>
                  <a:lnTo>
                    <a:pt x="1272" y="1872"/>
                  </a:lnTo>
                  <a:lnTo>
                    <a:pt x="1188" y="1844"/>
                  </a:lnTo>
                  <a:lnTo>
                    <a:pt x="1108" y="1812"/>
                  </a:lnTo>
                  <a:lnTo>
                    <a:pt x="1028" y="1776"/>
                  </a:lnTo>
                  <a:lnTo>
                    <a:pt x="952" y="1736"/>
                  </a:lnTo>
                  <a:lnTo>
                    <a:pt x="880" y="1692"/>
                  </a:lnTo>
                  <a:lnTo>
                    <a:pt x="810" y="1646"/>
                  </a:lnTo>
                  <a:lnTo>
                    <a:pt x="744" y="1596"/>
                  </a:lnTo>
                  <a:lnTo>
                    <a:pt x="684" y="1542"/>
                  </a:lnTo>
                  <a:lnTo>
                    <a:pt x="628" y="1486"/>
                  </a:lnTo>
                  <a:lnTo>
                    <a:pt x="578" y="1428"/>
                  </a:lnTo>
                  <a:lnTo>
                    <a:pt x="532" y="1366"/>
                  </a:lnTo>
                  <a:lnTo>
                    <a:pt x="494" y="1304"/>
                  </a:lnTo>
                  <a:lnTo>
                    <a:pt x="462" y="1238"/>
                  </a:lnTo>
                  <a:lnTo>
                    <a:pt x="438" y="1170"/>
                  </a:lnTo>
                  <a:lnTo>
                    <a:pt x="420" y="1102"/>
                  </a:lnTo>
                  <a:lnTo>
                    <a:pt x="410" y="1032"/>
                  </a:lnTo>
                  <a:lnTo>
                    <a:pt x="410" y="960"/>
                  </a:lnTo>
                  <a:lnTo>
                    <a:pt x="416" y="888"/>
                  </a:lnTo>
                  <a:lnTo>
                    <a:pt x="434" y="816"/>
                  </a:lnTo>
                  <a:lnTo>
                    <a:pt x="460" y="742"/>
                  </a:lnTo>
                  <a:lnTo>
                    <a:pt x="496" y="668"/>
                  </a:lnTo>
                  <a:lnTo>
                    <a:pt x="544" y="592"/>
                  </a:lnTo>
                  <a:lnTo>
                    <a:pt x="602" y="518"/>
                  </a:lnTo>
                  <a:lnTo>
                    <a:pt x="670" y="444"/>
                  </a:lnTo>
                  <a:lnTo>
                    <a:pt x="752" y="370"/>
                  </a:lnTo>
                  <a:lnTo>
                    <a:pt x="844" y="298"/>
                  </a:lnTo>
                  <a:lnTo>
                    <a:pt x="950" y="226"/>
                  </a:lnTo>
                  <a:lnTo>
                    <a:pt x="1070" y="154"/>
                  </a:lnTo>
                  <a:lnTo>
                    <a:pt x="1202" y="84"/>
                  </a:lnTo>
                  <a:lnTo>
                    <a:pt x="1348" y="16"/>
                  </a:lnTo>
                  <a:lnTo>
                    <a:pt x="1244" y="0"/>
                  </a:lnTo>
                  <a:lnTo>
                    <a:pt x="1244" y="0"/>
                  </a:lnTo>
                  <a:lnTo>
                    <a:pt x="1244" y="0"/>
                  </a:lnTo>
                  <a:close/>
                  <a:moveTo>
                    <a:pt x="2820" y="1934"/>
                  </a:moveTo>
                  <a:lnTo>
                    <a:pt x="2820" y="1934"/>
                  </a:lnTo>
                  <a:lnTo>
                    <a:pt x="2820" y="19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chemeClr val="hlink"/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  <a:effectLst>
              <a:outerShdw dist="206741" dir="8249373" algn="ctr" rotWithShape="0">
                <a:srgbClr val="C1D1D3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3696" y="2208"/>
              <a:ext cx="1680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endParaRPr lang="ru-RU" sz="2800">
                <a:solidFill>
                  <a:schemeClr val="tx2"/>
                </a:solidFill>
              </a:endParaRPr>
            </a:p>
          </p:txBody>
        </p:sp>
      </p:grpSp>
      <p:sp>
        <p:nvSpPr>
          <p:cNvPr id="5" name="Oval 8"/>
          <p:cNvSpPr>
            <a:spLocks noChangeArrowheads="1"/>
          </p:cNvSpPr>
          <p:nvPr/>
        </p:nvSpPr>
        <p:spPr bwMode="gray">
          <a:xfrm rot="16200000">
            <a:off x="535000" y="2353432"/>
            <a:ext cx="2385368" cy="252028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r>
              <a:rPr lang="ru-RU" sz="2400" b="1" dirty="0" smtClean="0">
                <a:solidFill>
                  <a:srgbClr val="000066"/>
                </a:solidFill>
              </a:rPr>
              <a:t>прозрачность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2339752" y="692696"/>
            <a:ext cx="1873250" cy="1585912"/>
            <a:chOff x="732" y="2112"/>
            <a:chExt cx="842" cy="860"/>
          </a:xfrm>
        </p:grpSpPr>
        <p:sp>
          <p:nvSpPr>
            <p:cNvPr id="7" name="Oval 13"/>
            <p:cNvSpPr>
              <a:spLocks noChangeArrowheads="1"/>
            </p:cNvSpPr>
            <p:nvPr/>
          </p:nvSpPr>
          <p:spPr bwMode="gray">
            <a:xfrm>
              <a:off x="732" y="2112"/>
              <a:ext cx="842" cy="86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" name="Oval 14"/>
            <p:cNvSpPr>
              <a:spLocks noChangeArrowheads="1"/>
            </p:cNvSpPr>
            <p:nvPr/>
          </p:nvSpPr>
          <p:spPr bwMode="gray">
            <a:xfrm>
              <a:off x="743" y="2117"/>
              <a:ext cx="821" cy="8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" name="Oval 15"/>
            <p:cNvSpPr>
              <a:spLocks noChangeArrowheads="1"/>
            </p:cNvSpPr>
            <p:nvPr/>
          </p:nvSpPr>
          <p:spPr bwMode="gray">
            <a:xfrm>
              <a:off x="751" y="2125"/>
              <a:ext cx="781" cy="78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0" name="Oval 16"/>
            <p:cNvSpPr>
              <a:spLocks noChangeArrowheads="1"/>
            </p:cNvSpPr>
            <p:nvPr/>
          </p:nvSpPr>
          <p:spPr bwMode="gray">
            <a:xfrm>
              <a:off x="795" y="2147"/>
              <a:ext cx="695" cy="63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1" name="Text Box 17"/>
            <p:cNvSpPr txBox="1">
              <a:spLocks noChangeArrowheads="1"/>
            </p:cNvSpPr>
            <p:nvPr/>
          </p:nvSpPr>
          <p:spPr bwMode="gray">
            <a:xfrm>
              <a:off x="1100" y="2458"/>
              <a:ext cx="83" cy="1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endParaRPr lang="ru-RU" sz="1800"/>
            </a:p>
          </p:txBody>
        </p:sp>
      </p:grpSp>
      <p:sp>
        <p:nvSpPr>
          <p:cNvPr id="12" name="Oval 21"/>
          <p:cNvSpPr>
            <a:spLocks noChangeArrowheads="1"/>
          </p:cNvSpPr>
          <p:nvPr/>
        </p:nvSpPr>
        <p:spPr bwMode="gray">
          <a:xfrm>
            <a:off x="3059832" y="2996952"/>
            <a:ext cx="3096344" cy="2664991"/>
          </a:xfrm>
          <a:prstGeom prst="ellipse">
            <a:avLst/>
          </a:prstGeom>
          <a:gradFill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endParaRPr lang="ru-RU" dirty="0"/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2411760" y="1196752"/>
            <a:ext cx="1728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0066"/>
                </a:solidFill>
              </a:rPr>
              <a:t>гибкость</a:t>
            </a:r>
            <a:endParaRPr lang="ru-RU" sz="2400" b="1" dirty="0">
              <a:solidFill>
                <a:srgbClr val="000066"/>
              </a:solidFill>
            </a:endParaRPr>
          </a:p>
        </p:txBody>
      </p:sp>
      <p:sp>
        <p:nvSpPr>
          <p:cNvPr id="14" name="Rectangle 27"/>
          <p:cNvSpPr>
            <a:spLocks noChangeArrowheads="1"/>
          </p:cNvSpPr>
          <p:nvPr/>
        </p:nvSpPr>
        <p:spPr bwMode="auto">
          <a:xfrm>
            <a:off x="3059832" y="4077072"/>
            <a:ext cx="33843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66"/>
                </a:solidFill>
              </a:rPr>
              <a:t>Ориентированность</a:t>
            </a:r>
            <a:endParaRPr lang="en-US" sz="2400" b="1" dirty="0">
              <a:solidFill>
                <a:srgbClr val="000066"/>
              </a:solidFill>
            </a:endParaRPr>
          </a:p>
        </p:txBody>
      </p:sp>
      <p:sp>
        <p:nvSpPr>
          <p:cNvPr id="16" name="Text Box 39"/>
          <p:cNvSpPr txBox="1">
            <a:spLocks noChangeArrowheads="1"/>
          </p:cNvSpPr>
          <p:nvPr/>
        </p:nvSpPr>
        <p:spPr bwMode="auto">
          <a:xfrm>
            <a:off x="6012160" y="332656"/>
            <a:ext cx="288032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isometricOffAxis2Left"/>
            <a:lightRig rig="soft" dir="t">
              <a:rot lat="0" lon="0" rev="0"/>
            </a:lightRig>
          </a:scene3d>
          <a:sp3d contourW="44450" prstMaterial="matte">
            <a:bevelT w="63500" h="63500" prst="relaxedInset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Принципы эффективности </a:t>
            </a:r>
            <a:r>
              <a:rPr lang="ru-RU" sz="2000" b="1" dirty="0" err="1" smtClean="0"/>
              <a:t>компетентностного</a:t>
            </a:r>
            <a:r>
              <a:rPr lang="ru-RU" sz="2000" b="1" dirty="0" smtClean="0"/>
              <a:t> подхода  к разработке профессиональных образовательных программ</a:t>
            </a:r>
            <a:endParaRPr lang="ru-RU" sz="2000" b="1" dirty="0">
              <a:solidFill>
                <a:srgbClr val="000066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676456" y="0"/>
            <a:ext cx="467544" cy="476672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12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0031" t="19077" r="17030" b="9976"/>
          <a:stretch>
            <a:fillRect/>
          </a:stretch>
        </p:blipFill>
        <p:spPr bwMode="auto">
          <a:xfrm>
            <a:off x="0" y="0"/>
            <a:ext cx="931865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8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Тема8</Template>
  <TotalTime>304</TotalTime>
  <Words>525</Words>
  <Application>Microsoft Office PowerPoint</Application>
  <PresentationFormat>Экран (4:3)</PresentationFormat>
  <Paragraphs>91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Тема8</vt:lpstr>
      <vt:lpstr>  </vt:lpstr>
      <vt:lpstr>Особенности Государственных образовательных стандартов</vt:lpstr>
      <vt:lpstr>Слайд 3</vt:lpstr>
      <vt:lpstr>. Компетенция – самостоятельно реализуемая способность применять знания, умения, личностные качества и практический опыт для успешной деятельности в определенной профессиональной области в реальной ситуации </vt:lpstr>
      <vt:lpstr>Слайд 5</vt:lpstr>
      <vt:lpstr>Основные преимущества профессиональных образовательных программ нового поколения:</vt:lpstr>
      <vt:lpstr>Основные преимущества ПОП нового поколения для работодателей</vt:lpstr>
      <vt:lpstr>Слайд 8</vt:lpstr>
      <vt:lpstr>Требования работодателей</vt:lpstr>
      <vt:lpstr>Интеграция учебного заведения и производства </vt:lpstr>
      <vt:lpstr>Меморандум о взаимопонимании и стратегическом сотрудничестве с АО СПЗ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Wizard</dc:creator>
  <cp:lastModifiedBy>Wizard</cp:lastModifiedBy>
  <cp:revision>38</cp:revision>
  <dcterms:created xsi:type="dcterms:W3CDTF">2013-08-13T23:59:32Z</dcterms:created>
  <dcterms:modified xsi:type="dcterms:W3CDTF">2013-08-18T04:23:19Z</dcterms:modified>
</cp:coreProperties>
</file>