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C42"/>
    <a:srgbClr val="1A8D3D"/>
    <a:srgbClr val="339966"/>
    <a:srgbClr val="009900"/>
    <a:srgbClr val="1E8839"/>
    <a:srgbClr val="E8E8E6"/>
    <a:srgbClr val="9E9C9F"/>
    <a:srgbClr val="252525"/>
    <a:srgbClr val="202020"/>
    <a:srgbClr val="1D9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0E13-B01F-4269-8E20-698A6C7092FF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F51E7-1C95-4B38-BA68-016F63B5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84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0" r="37751"/>
          <a:stretch/>
        </p:blipFill>
        <p:spPr>
          <a:xfrm>
            <a:off x="0" y="0"/>
            <a:ext cx="2402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ov.kz/" TargetMode="External"/><Relationship Id="rId2" Type="http://schemas.openxmlformats.org/officeDocument/2006/relationships/hyperlink" Target="http://pt0001.stepnogorsk.aqmoedu.kz/content/2455-16-11-20-15-42-26-otvetstvennye-za-okazanie-gosudarstvennyh-uslu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4421873"/>
            <a:ext cx="9144000" cy="1897039"/>
          </a:xfrm>
          <a:prstGeom prst="rect">
            <a:avLst/>
          </a:prstGeom>
          <a:gradFill flip="none" rotWithShape="1">
            <a:gsLst>
              <a:gs pos="19000">
                <a:srgbClr val="148430">
                  <a:lumMod val="44000"/>
                  <a:lumOff val="56000"/>
                  <a:alpha val="60000"/>
                </a:srgbClr>
              </a:gs>
              <a:gs pos="85000">
                <a:srgbClr val="1E8839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85" y="4489471"/>
            <a:ext cx="8980227" cy="1761842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Ақмола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облысы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білім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басқармасының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жанындағы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Степногорск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қаласының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жоғары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колледжі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МКҚК-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ның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мемлекеттік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қызмет</a:t>
            </a:r>
            <a:r>
              <a:rPr lang="ru-RU" sz="3200" dirty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көрсетудің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талдауы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3200" dirty="0">
              <a:ln/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91" y="1962"/>
            <a:ext cx="6733309" cy="898895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2024 </a:t>
            </a:r>
            <a:r>
              <a:rPr lang="ru-RU" sz="35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жылы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35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көрсетілетін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35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мемлекеттік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35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қызметтердің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3500" b="1" dirty="0" err="1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тізімі</a:t>
            </a:r>
            <a:endParaRPr lang="ru-RU" sz="35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076356" y="6283727"/>
            <a:ext cx="6875276" cy="480301"/>
            <a:chOff x="1248" y="1440"/>
            <a:chExt cx="3216" cy="359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1695" y="1527"/>
              <a:ext cx="2213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Педагогтерді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аттестаттаудан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өту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үшін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құжаттарды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қабылдау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167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853891"/>
            <a:ext cx="6860771" cy="591134"/>
            <a:chOff x="1250" y="1935"/>
            <a:chExt cx="3214" cy="445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50" y="2039"/>
              <a:ext cx="302" cy="302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635" y="1935"/>
              <a:ext cx="2825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беру </a:t>
              </a:r>
              <a:r>
                <a:rPr lang="ru-RU" sz="1400" dirty="0" err="1">
                  <a:solidFill>
                    <a:srgbClr val="000000"/>
                  </a:solidFill>
                </a:rPr>
                <a:t>ұйымдары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азаматтарының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жекелеген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санаттарына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тегін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тамақ</a:t>
              </a:r>
              <a:r>
                <a:rPr lang="ru-RU" sz="1400" dirty="0">
                  <a:solidFill>
                    <a:srgbClr val="000000"/>
                  </a:solidFill>
                </a:rPr>
                <a:t> беру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076355" y="1592462"/>
            <a:ext cx="6887593" cy="531164"/>
            <a:chOff x="1248" y="2640"/>
            <a:chExt cx="3216" cy="38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668" y="2646"/>
              <a:ext cx="2774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беру </a:t>
              </a:r>
              <a:r>
                <a:rPr lang="ru-RU" sz="1400" dirty="0" err="1">
                  <a:solidFill>
                    <a:srgbClr val="000000"/>
                  </a:solidFill>
                </a:rPr>
                <a:t>ұйымдарында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алушыларға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академиялық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демалыс</a:t>
              </a:r>
              <a:r>
                <a:rPr lang="ru-RU" sz="1400" dirty="0">
                  <a:solidFill>
                    <a:srgbClr val="000000"/>
                  </a:solidFill>
                </a:rPr>
                <a:t> беру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076355" y="2234533"/>
            <a:ext cx="6892329" cy="562752"/>
            <a:chOff x="1248" y="3230"/>
            <a:chExt cx="3216" cy="376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692" y="3256"/>
              <a:ext cx="2770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беру </a:t>
              </a:r>
              <a:r>
                <a:rPr lang="ru-RU" sz="1400" dirty="0" err="1">
                  <a:solidFill>
                    <a:srgbClr val="000000"/>
                  </a:solidFill>
                </a:rPr>
                <a:t>ұйымдарында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алушыларға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жатақхана</a:t>
              </a:r>
              <a:r>
                <a:rPr lang="ru-RU" sz="1400" dirty="0">
                  <a:solidFill>
                    <a:srgbClr val="000000"/>
                  </a:solidFill>
                </a:rPr>
                <a:t> беру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076355" y="3591647"/>
            <a:ext cx="6918009" cy="568562"/>
            <a:chOff x="1248" y="3230"/>
            <a:chExt cx="3216" cy="383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1697" y="3261"/>
              <a:ext cx="272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беру </a:t>
              </a:r>
              <a:r>
                <a:rPr lang="ru-RU" sz="1400" dirty="0" err="1">
                  <a:solidFill>
                    <a:srgbClr val="000000"/>
                  </a:solidFill>
                </a:rPr>
                <a:t>ұйымдарына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құжаттарды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қабылдау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grpSp>
        <p:nvGrpSpPr>
          <p:cNvPr id="28" name="Group 7"/>
          <p:cNvGrpSpPr>
            <a:grpSpLocks/>
          </p:cNvGrpSpPr>
          <p:nvPr/>
        </p:nvGrpSpPr>
        <p:grpSpPr bwMode="auto">
          <a:xfrm>
            <a:off x="2076355" y="4282539"/>
            <a:ext cx="6918013" cy="594667"/>
            <a:chOff x="1250" y="2039"/>
            <a:chExt cx="3214" cy="421"/>
          </a:xfrm>
        </p:grpSpPr>
        <p:sp>
          <p:nvSpPr>
            <p:cNvPr id="2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gray">
            <a:xfrm rot="3419336">
              <a:off x="1250" y="2039"/>
              <a:ext cx="302" cy="302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gray">
            <a:xfrm>
              <a:off x="1705" y="2090"/>
              <a:ext cx="2668" cy="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беру </a:t>
              </a:r>
              <a:r>
                <a:rPr lang="ru-RU" sz="1400" dirty="0" err="1">
                  <a:solidFill>
                    <a:srgbClr val="000000"/>
                  </a:solidFill>
                </a:rPr>
                <a:t>ұйымдарының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түрлері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бойынша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алушыларды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ауыстыру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қайта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қабылдау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7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12"/>
          <p:cNvGrpSpPr>
            <a:grpSpLocks/>
          </p:cNvGrpSpPr>
          <p:nvPr/>
        </p:nvGrpSpPr>
        <p:grpSpPr bwMode="auto">
          <a:xfrm>
            <a:off x="2076355" y="4927720"/>
            <a:ext cx="6908863" cy="573372"/>
            <a:chOff x="1248" y="2640"/>
            <a:chExt cx="3216" cy="410"/>
          </a:xfrm>
        </p:grpSpPr>
        <p:sp>
          <p:nvSpPr>
            <p:cNvPr id="3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gray">
            <a:xfrm>
              <a:off x="1697" y="2676"/>
              <a:ext cx="2750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Техникалық-кәсіптік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білімін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аяқтамаған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адамдарға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анықтама</a:t>
              </a:r>
              <a:r>
                <a:rPr lang="ru-RU" sz="1400" dirty="0">
                  <a:solidFill>
                    <a:srgbClr val="000000"/>
                  </a:solidFill>
                </a:rPr>
                <a:t> беру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17"/>
          <p:cNvGrpSpPr>
            <a:grpSpLocks/>
          </p:cNvGrpSpPr>
          <p:nvPr/>
        </p:nvGrpSpPr>
        <p:grpSpPr bwMode="auto">
          <a:xfrm>
            <a:off x="2076356" y="5613453"/>
            <a:ext cx="6875276" cy="517307"/>
            <a:chOff x="1248" y="3230"/>
            <a:chExt cx="3216" cy="350"/>
          </a:xfrm>
        </p:grpSpPr>
        <p:sp>
          <p:nvSpPr>
            <p:cNvPr id="4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46" name="Text Box 20"/>
            <p:cNvSpPr txBox="1">
              <a:spLocks noChangeArrowheads="1"/>
            </p:cNvSpPr>
            <p:nvPr/>
          </p:nvSpPr>
          <p:spPr bwMode="gray">
            <a:xfrm>
              <a:off x="1690" y="3323"/>
              <a:ext cx="2406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туралы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құжаттар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туралы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мәліметтерді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өзектендіру</a:t>
              </a:r>
              <a:r>
                <a:rPr lang="ru-RU" sz="1400" dirty="0">
                  <a:solidFill>
                    <a:srgbClr val="000000"/>
                  </a:solidFill>
                </a:rPr>
                <a:t> (</a:t>
              </a:r>
              <a:r>
                <a:rPr lang="ru-RU" sz="1400" dirty="0" err="1">
                  <a:solidFill>
                    <a:srgbClr val="000000"/>
                  </a:solidFill>
                </a:rPr>
                <a:t>түзету</a:t>
              </a:r>
              <a:r>
                <a:rPr lang="ru-RU" sz="1400" dirty="0">
                  <a:solidFill>
                    <a:srgbClr val="000000"/>
                  </a:solidFill>
                </a:rPr>
                <a:t>) 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2"/>
          <p:cNvGrpSpPr>
            <a:grpSpLocks/>
          </p:cNvGrpSpPr>
          <p:nvPr/>
        </p:nvGrpSpPr>
        <p:grpSpPr bwMode="auto">
          <a:xfrm>
            <a:off x="2076355" y="2910550"/>
            <a:ext cx="6908863" cy="569321"/>
            <a:chOff x="1248" y="1440"/>
            <a:chExt cx="3216" cy="381"/>
          </a:xfrm>
        </p:grpSpPr>
        <p:sp>
          <p:nvSpPr>
            <p:cNvPr id="4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gray">
            <a:xfrm>
              <a:off x="1692" y="1471"/>
              <a:ext cx="2740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solidFill>
                    <a:srgbClr val="000000"/>
                  </a:solidFill>
                </a:rPr>
                <a:t>Техникалық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және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кәсіптік</a:t>
              </a:r>
              <a:r>
                <a:rPr lang="ru-RU" sz="1400" dirty="0">
                  <a:solidFill>
                    <a:srgbClr val="000000"/>
                  </a:solidFill>
                </a:rPr>
                <a:t>, орта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білімнен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кейінгі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білім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туралы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құжаттардың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r>
                <a:rPr lang="ru-RU" sz="1400" dirty="0" err="1">
                  <a:solidFill>
                    <a:srgbClr val="000000"/>
                  </a:solidFill>
                </a:rPr>
                <a:t>телнұсқаларын</a:t>
              </a:r>
              <a:r>
                <a:rPr lang="ru-RU" sz="1400" dirty="0">
                  <a:solidFill>
                    <a:srgbClr val="000000"/>
                  </a:solidFill>
                </a:rPr>
                <a:t> беру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90" y="249383"/>
            <a:ext cx="6733310" cy="740466"/>
          </a:xfrm>
          <a:gradFill flip="none" rotWithShape="1">
            <a:gsLst>
              <a:gs pos="94000">
                <a:schemeClr val="bg1"/>
              </a:gs>
              <a:gs pos="41000">
                <a:srgbClr val="218C42">
                  <a:alpha val="94000"/>
                  <a:lumMod val="96000"/>
                  <a:lumOff val="4000"/>
                </a:srgbClr>
              </a:gs>
              <a:gs pos="1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2024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жылы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көрсетілген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мемлекеттік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қызметтер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 саны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11560"/>
          <a:stretch/>
        </p:blipFill>
        <p:spPr>
          <a:xfrm rot="16200000">
            <a:off x="-2098964" y="2098963"/>
            <a:ext cx="6858002" cy="2660073"/>
          </a:xfrm>
          <a:effectLst>
            <a:outerShdw sx="1000" sy="1000" algn="ctr" rotWithShape="0">
              <a:srgbClr val="000000"/>
            </a:outerShdw>
            <a:softEdge rad="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74033"/>
              </p:ext>
            </p:extLst>
          </p:nvPr>
        </p:nvGraphicFramePr>
        <p:xfrm>
          <a:off x="2728410" y="1285303"/>
          <a:ext cx="6214248" cy="501389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74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624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57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48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452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8671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1249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41842">
                <a:tc rowSpan="3">
                  <a:txBody>
                    <a:bodyPr/>
                    <a:lstStyle/>
                    <a:p>
                      <a:pPr algn="ctr" fontAlgn="ctr"/>
                      <a:endParaRPr lang="ru-RU" sz="1300" u="none" strike="noStrike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№ 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р/қ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Мемлекеттік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қызметтердің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атауы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Барлығы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err="1" smtClean="0">
                          <a:effectLst/>
                        </a:rPr>
                        <a:t>оның</a:t>
                      </a:r>
                      <a:r>
                        <a:rPr lang="ru-RU" sz="1300" u="none" strike="noStrike" dirty="0" smtClean="0">
                          <a:effectLst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</a:rPr>
                        <a:t>ішінде</a:t>
                      </a:r>
                      <a:r>
                        <a:rPr lang="ru-RU" sz="1300" u="none" strike="noStrike" dirty="0" smtClean="0">
                          <a:effectLst/>
                        </a:rPr>
                        <a:t>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"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Азаматтарға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арналған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үкімет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"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мемлекеттік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корпорациясы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Электрондық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үкімет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порталы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Мемлекеттік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орган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арқылы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көрсетілген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5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Қағаз</a:t>
                      </a:r>
                      <a:r>
                        <a:rPr lang="ru-RU" sz="10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түрінде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SmartNation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1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Тегін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тамақ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Академиялық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демалыс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8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Жатақхана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1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Құжаттардың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телнұсқаларын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Білім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туралы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құжаттар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туралы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мәліметтерді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өзектендіру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түзету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ТжКБ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ұйымына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құжаттарды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53816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Білім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алушыларды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ауыстыру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және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қайта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90957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300" b="1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Ауыстыру</a:t>
                      </a:r>
                      <a:endParaRPr lang="ru-RU" sz="13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5689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300" b="1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Қайта</a:t>
                      </a:r>
                      <a:r>
                        <a:rPr lang="kk-KZ" sz="1300" b="1" i="0" u="none" strike="noStrike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қабылдау</a:t>
                      </a:r>
                      <a:endParaRPr lang="ru-RU" sz="13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Педагогтерді</a:t>
                      </a:r>
                      <a:r>
                        <a:rPr lang="ru-RU" sz="13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аттестаттаудан</a:t>
                      </a:r>
                      <a:r>
                        <a:rPr lang="ru-RU" sz="13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өту</a:t>
                      </a:r>
                      <a:r>
                        <a:rPr lang="ru-RU" sz="13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үшін</a:t>
                      </a:r>
                      <a:r>
                        <a:rPr lang="ru-RU" sz="13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құжаттарды</a:t>
                      </a:r>
                      <a:r>
                        <a:rPr lang="ru-RU" sz="13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3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27168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Оқуды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аяқтамаған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адамдарға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анықтама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84831501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ЖЕКЕ ТҰЛҒАЛАР БОЙЫНША БАРЛЫҒЫ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12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2007" y="248748"/>
            <a:ext cx="5963343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Arial Narrow" pitchFamily="34" charset="0"/>
              </a:rPr>
              <a:t>2022-2024 </a:t>
            </a:r>
            <a:r>
              <a:rPr lang="ru-RU" sz="3600" b="1" dirty="0" err="1">
                <a:latin typeface="Arial Narrow" pitchFamily="34" charset="0"/>
              </a:rPr>
              <a:t>жылдары</a:t>
            </a:r>
            <a:r>
              <a:rPr lang="ru-RU" sz="3600" b="1" dirty="0">
                <a:latin typeface="Arial Narrow" pitchFamily="34" charset="0"/>
              </a:rPr>
              <a:t> </a:t>
            </a:r>
            <a:r>
              <a:rPr lang="ru-RU" sz="3600" b="1" dirty="0" err="1">
                <a:latin typeface="Arial Narrow" pitchFamily="34" charset="0"/>
              </a:rPr>
              <a:t>көрсетілетін</a:t>
            </a:r>
            <a:r>
              <a:rPr lang="ru-RU" sz="3600" b="1" dirty="0">
                <a:latin typeface="Arial Narrow" pitchFamily="34" charset="0"/>
              </a:rPr>
              <a:t> </a:t>
            </a:r>
            <a:r>
              <a:rPr lang="ru-RU" sz="3600" b="1" dirty="0" err="1">
                <a:latin typeface="Arial Narrow" pitchFamily="34" charset="0"/>
              </a:rPr>
              <a:t>мемлекеттік</a:t>
            </a:r>
            <a:r>
              <a:rPr lang="ru-RU" sz="3600" b="1" dirty="0">
                <a:latin typeface="Arial Narrow" pitchFamily="34" charset="0"/>
              </a:rPr>
              <a:t> </a:t>
            </a:r>
            <a:r>
              <a:rPr lang="ru-RU" sz="3600" b="1" dirty="0" err="1">
                <a:latin typeface="Arial Narrow" pitchFamily="34" charset="0"/>
              </a:rPr>
              <a:t>қызметтердің</a:t>
            </a:r>
            <a:r>
              <a:rPr lang="ru-RU" sz="3600" b="1" dirty="0">
                <a:latin typeface="Arial Narrow" pitchFamily="34" charset="0"/>
              </a:rPr>
              <a:t> </a:t>
            </a:r>
            <a:r>
              <a:rPr lang="ru-RU" sz="3600" b="1" dirty="0" err="1">
                <a:latin typeface="Arial Narrow" pitchFamily="34" charset="0"/>
              </a:rPr>
              <a:t>салыстырмалы</a:t>
            </a:r>
            <a:r>
              <a:rPr lang="ru-RU" sz="3600" b="1" dirty="0">
                <a:latin typeface="Arial Narrow" pitchFamily="34" charset="0"/>
              </a:rPr>
              <a:t> </a:t>
            </a:r>
            <a:r>
              <a:rPr lang="ru-RU" sz="3600" b="1" dirty="0" err="1">
                <a:latin typeface="Arial Narrow" pitchFamily="34" charset="0"/>
              </a:rPr>
              <a:t>талдауы</a:t>
            </a:r>
            <a:r>
              <a:rPr lang="ru-RU" sz="4000" dirty="0"/>
              <a:t/>
            </a:r>
            <a:br>
              <a:rPr lang="ru-RU" sz="4000" dirty="0"/>
            </a:b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97123"/>
              </p:ext>
            </p:extLst>
          </p:nvPr>
        </p:nvGraphicFramePr>
        <p:xfrm>
          <a:off x="2200275" y="1358165"/>
          <a:ext cx="6528088" cy="49553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09775">
                  <a:extLst>
                    <a:ext uri="{9D8B030D-6E8A-4147-A177-3AD203B41FA5}">
                      <a16:colId xmlns:a16="http://schemas.microsoft.com/office/drawing/2014/main" xmlns="" val="478474952"/>
                    </a:ext>
                  </a:extLst>
                </a:gridCol>
                <a:gridCol w="1254269">
                  <a:extLst>
                    <a:ext uri="{9D8B030D-6E8A-4147-A177-3AD203B41FA5}">
                      <a16:colId xmlns:a16="http://schemas.microsoft.com/office/drawing/2014/main" xmlns="" val="191126219"/>
                    </a:ext>
                  </a:extLst>
                </a:gridCol>
                <a:gridCol w="1632022">
                  <a:extLst>
                    <a:ext uri="{9D8B030D-6E8A-4147-A177-3AD203B41FA5}">
                      <a16:colId xmlns:a16="http://schemas.microsoft.com/office/drawing/2014/main" xmlns="" val="473711057"/>
                    </a:ext>
                  </a:extLst>
                </a:gridCol>
                <a:gridCol w="1632022">
                  <a:extLst>
                    <a:ext uri="{9D8B030D-6E8A-4147-A177-3AD203B41FA5}">
                      <a16:colId xmlns:a16="http://schemas.microsoft.com/office/drawing/2014/main" xmlns="" val="3707744517"/>
                    </a:ext>
                  </a:extLst>
                </a:gridCol>
              </a:tblGrid>
              <a:tr h="2059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Мағынасы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 </a:t>
                      </a:r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жыл</a:t>
                      </a:r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 </a:t>
                      </a:r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2024 </a:t>
                      </a:r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283793397"/>
                  </a:ext>
                </a:extLst>
              </a:tr>
              <a:tr h="2059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Барлық</a:t>
                      </a:r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қызметтер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586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477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4169426537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Тегін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тамақ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беру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835506664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Жатақхана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3923263017"/>
                  </a:ext>
                </a:extLst>
              </a:tr>
              <a:tr h="2059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Телнұсқаларды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4265917964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ТжКБҰ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-на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құжаттарды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326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4204558846"/>
                  </a:ext>
                </a:extLst>
              </a:tr>
              <a:tr h="610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Академиялық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анықтама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3080478036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Ауыстыру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және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қайта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2933937574"/>
                  </a:ext>
                </a:extLst>
              </a:tr>
              <a:tr h="610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Академиялық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демалыс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1395831525"/>
                  </a:ext>
                </a:extLst>
              </a:tr>
              <a:tr h="705410"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Білім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туралы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құжаттар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туралы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мәліметтерді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өзектендіру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түзету</a:t>
                      </a: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146314993"/>
                  </a:ext>
                </a:extLst>
              </a:tr>
              <a:tr h="699873">
                <a:tc>
                  <a:txBody>
                    <a:bodyPr/>
                    <a:lstStyle/>
                    <a:p>
                      <a:pPr marL="0" marR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Педагогтерді</a:t>
                      </a: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аттестаттаудан</a:t>
                      </a: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өту</a:t>
                      </a: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үшін</a:t>
                      </a: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құжаттарды</a:t>
                      </a: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қабылдау</a:t>
                      </a:r>
                      <a:endParaRPr lang="ru-RU" sz="1400" b="0" i="0" u="none" strike="noStrike" dirty="0" smtClean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xmlns="" val="2004768600"/>
                  </a:ext>
                </a:extLst>
              </a:tr>
            </a:tbl>
          </a:graphicData>
        </a:graphic>
      </p:graphicFrame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22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9702" y="365126"/>
            <a:ext cx="5705648" cy="1325563"/>
          </a:xfrm>
        </p:spPr>
        <p:txBody>
          <a:bodyPr/>
          <a:lstStyle/>
          <a:p>
            <a:r>
              <a:rPr lang="kk-KZ" b="1" dirty="0">
                <a:latin typeface="Arial Narrow" panose="020B0606020202030204" pitchFamily="34" charset="0"/>
              </a:rPr>
              <a:t>Сонымен қатар 2024 жылы келесі жұмыстар жүргізілді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9702" y="1825625"/>
            <a:ext cx="5705648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Дәлелді</a:t>
            </a:r>
            <a:r>
              <a:rPr lang="ru-RU" sz="2400" dirty="0"/>
              <a:t> бас </a:t>
            </a:r>
            <a:r>
              <a:rPr lang="ru-RU" sz="2400" dirty="0" err="1"/>
              <a:t>тарту</a:t>
            </a:r>
            <a:r>
              <a:rPr lang="ru-RU" sz="2400" dirty="0"/>
              <a:t>– </a:t>
            </a:r>
            <a:r>
              <a:rPr lang="ru-RU" sz="2400" dirty="0" smtClean="0"/>
              <a:t>1 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БАҚ-та </a:t>
            </a:r>
            <a:r>
              <a:rPr lang="ru-RU" sz="2400" dirty="0" err="1" smtClean="0"/>
              <a:t>жарияланымдар</a:t>
            </a:r>
            <a:r>
              <a:rPr lang="ru-RU" sz="2400" dirty="0"/>
              <a:t>– </a:t>
            </a:r>
            <a:r>
              <a:rPr lang="ru-RU" sz="2400" dirty="0"/>
              <a:t>9,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smtClean="0"/>
              <a:t>2 </a:t>
            </a:r>
            <a:r>
              <a:rPr lang="ru-RU" sz="2400" dirty="0" err="1" smtClean="0"/>
              <a:t>тікелей</a:t>
            </a:r>
            <a:r>
              <a:rPr lang="ru-RU" sz="2400" dirty="0" smtClean="0"/>
              <a:t> эфир-</a:t>
            </a:r>
            <a:r>
              <a:rPr lang="ru-RU" sz="2400" dirty="0" err="1" smtClean="0"/>
              <a:t>өткізілді</a:t>
            </a:r>
            <a:endParaRPr lang="ru-RU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/>
              <a:t>Біліктілікті</a:t>
            </a:r>
            <a:r>
              <a:rPr lang="ru-RU" sz="2400" dirty="0"/>
              <a:t> </a:t>
            </a:r>
            <a:r>
              <a:rPr lang="ru-RU" sz="2400" dirty="0" err="1"/>
              <a:t>арттыру</a:t>
            </a:r>
            <a:r>
              <a:rPr lang="ru-RU" sz="2400" dirty="0"/>
              <a:t> </a:t>
            </a:r>
            <a:r>
              <a:rPr lang="ru-RU" sz="2400" dirty="0" err="1"/>
              <a:t>курстарынан</a:t>
            </a:r>
            <a:r>
              <a:rPr lang="ru-RU" sz="2400" dirty="0"/>
              <a:t> </a:t>
            </a:r>
            <a:r>
              <a:rPr lang="ru-RU" sz="2400" dirty="0" err="1" smtClean="0"/>
              <a:t>өтті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-1 </a:t>
            </a:r>
            <a:r>
              <a:rPr lang="ru-RU" sz="2400" dirty="0" err="1"/>
              <a:t>қызметкер</a:t>
            </a:r>
            <a:endParaRPr lang="en-US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7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3694" y="124692"/>
            <a:ext cx="6317674" cy="1565998"/>
          </a:xfrm>
        </p:spPr>
        <p:txBody>
          <a:bodyPr>
            <a:noAutofit/>
          </a:bodyPr>
          <a:lstStyle/>
          <a:p>
            <a:r>
              <a:rPr lang="ru-RU" sz="2500" b="1" dirty="0">
                <a:latin typeface="Arial Narrow" panose="020B0606020202030204" pitchFamily="34" charset="0"/>
              </a:rPr>
              <a:t>2024 </a:t>
            </a:r>
            <a:r>
              <a:rPr lang="ru-RU" sz="2500" b="1" dirty="0" err="1" smtClean="0">
                <a:latin typeface="Arial Narrow" panose="020B0606020202030204" pitchFamily="34" charset="0"/>
              </a:rPr>
              <a:t>жылға</a:t>
            </a:r>
            <a:r>
              <a:rPr lang="ru-RU" sz="2500" b="1" dirty="0" smtClean="0">
                <a:latin typeface="Arial Narrow" panose="020B0606020202030204" pitchFamily="34" charset="0"/>
              </a:rPr>
              <a:t> </a:t>
            </a:r>
            <a:r>
              <a:rPr lang="ru-RU" sz="2500" b="1" dirty="0" err="1" smtClean="0">
                <a:latin typeface="Arial Narrow" panose="020B0606020202030204" pitchFamily="34" charset="0"/>
              </a:rPr>
              <a:t>арналған</a:t>
            </a:r>
            <a:r>
              <a:rPr lang="ru-RU" sz="2500" b="1" dirty="0" smtClean="0">
                <a:latin typeface="Arial Narrow" panose="020B0606020202030204" pitchFamily="34" charset="0"/>
              </a:rPr>
              <a:t> «</a:t>
            </a:r>
            <a:r>
              <a:rPr lang="ru-RU" sz="2500" b="1" dirty="0" err="1" smtClean="0">
                <a:latin typeface="Arial Narrow" panose="020B0606020202030204" pitchFamily="34" charset="0"/>
              </a:rPr>
              <a:t>Мемлекеттік</a:t>
            </a:r>
            <a:r>
              <a:rPr lang="ru-RU" sz="2500" b="1" dirty="0" smtClean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қызметтер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көрсету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сапасын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арттырудың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кешенді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көрсеткіші</a:t>
            </a:r>
            <a:r>
              <a:rPr lang="ru-RU" sz="2500" b="1" dirty="0">
                <a:latin typeface="Arial Narrow" panose="020B0606020202030204" pitchFamily="34" charset="0"/>
              </a:rPr>
              <a:t>" </a:t>
            </a:r>
            <a:r>
              <a:rPr lang="ru-RU" sz="2500" b="1" dirty="0" err="1">
                <a:latin typeface="Arial Narrow" panose="020B0606020202030204" pitchFamily="34" charset="0"/>
              </a:rPr>
              <a:t>түйінді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нысаналы</a:t>
            </a:r>
            <a:r>
              <a:rPr lang="ru-RU" sz="2500" b="1" dirty="0">
                <a:latin typeface="Arial Narrow" panose="020B0606020202030204" pitchFamily="34" charset="0"/>
              </a:rPr>
              <a:t> индикаторы</a:t>
            </a:r>
            <a:endParaRPr lang="en-US" sz="25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878" t="20427" r="7076" b="31123"/>
          <a:stretch/>
        </p:blipFill>
        <p:spPr>
          <a:xfrm>
            <a:off x="2610197" y="1404451"/>
            <a:ext cx="6317674" cy="217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637" y="4672815"/>
            <a:ext cx="6238793" cy="217582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610196" y="3423318"/>
            <a:ext cx="6317674" cy="14388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>
                <a:latin typeface="Arial Narrow" panose="020B0606020202030204" pitchFamily="34" charset="0"/>
              </a:rPr>
              <a:t>2023 </a:t>
            </a:r>
            <a:r>
              <a:rPr lang="ru-RU" sz="2500" b="1" dirty="0" err="1" smtClean="0">
                <a:latin typeface="Arial Narrow" panose="020B0606020202030204" pitchFamily="34" charset="0"/>
              </a:rPr>
              <a:t>жылға</a:t>
            </a:r>
            <a:r>
              <a:rPr lang="ru-RU" sz="2500" b="1" dirty="0" smtClean="0">
                <a:latin typeface="Arial Narrow" panose="020B0606020202030204" pitchFamily="34" charset="0"/>
              </a:rPr>
              <a:t> </a:t>
            </a:r>
            <a:r>
              <a:rPr lang="ru-RU" sz="2500" b="1" dirty="0" err="1" smtClean="0">
                <a:latin typeface="Arial Narrow" panose="020B0606020202030204" pitchFamily="34" charset="0"/>
              </a:rPr>
              <a:t>арналған</a:t>
            </a:r>
            <a:r>
              <a:rPr lang="ru-RU" sz="2500" b="1" dirty="0" smtClean="0">
                <a:latin typeface="Arial Narrow" panose="020B0606020202030204" pitchFamily="34" charset="0"/>
              </a:rPr>
              <a:t> «</a:t>
            </a:r>
            <a:r>
              <a:rPr lang="ru-RU" sz="2500" b="1" dirty="0" err="1" smtClean="0">
                <a:latin typeface="Arial Narrow" panose="020B0606020202030204" pitchFamily="34" charset="0"/>
              </a:rPr>
              <a:t>Мемлекеттік</a:t>
            </a:r>
            <a:r>
              <a:rPr lang="ru-RU" sz="2500" b="1" dirty="0" smtClean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қызметтер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көрсету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сапасын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арттырудың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кешенді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көрсеткіші</a:t>
            </a:r>
            <a:r>
              <a:rPr lang="ru-RU" sz="2500" b="1" dirty="0">
                <a:latin typeface="Arial Narrow" panose="020B0606020202030204" pitchFamily="34" charset="0"/>
              </a:rPr>
              <a:t>" </a:t>
            </a:r>
            <a:r>
              <a:rPr lang="ru-RU" sz="2500" b="1" dirty="0" err="1">
                <a:latin typeface="Arial Narrow" panose="020B0606020202030204" pitchFamily="34" charset="0"/>
              </a:rPr>
              <a:t>түйінді</a:t>
            </a:r>
            <a:r>
              <a:rPr lang="ru-RU" sz="2500" b="1" dirty="0">
                <a:latin typeface="Arial Narrow" panose="020B0606020202030204" pitchFamily="34" charset="0"/>
              </a:rPr>
              <a:t> </a:t>
            </a:r>
            <a:r>
              <a:rPr lang="ru-RU" sz="2500" b="1" dirty="0" err="1">
                <a:latin typeface="Arial Narrow" panose="020B0606020202030204" pitchFamily="34" charset="0"/>
              </a:rPr>
              <a:t>нысаналы</a:t>
            </a:r>
            <a:r>
              <a:rPr lang="ru-RU" sz="2500" b="1" dirty="0">
                <a:latin typeface="Arial Narrow" panose="020B0606020202030204" pitchFamily="34" charset="0"/>
              </a:rPr>
              <a:t> индикаторы</a:t>
            </a:r>
            <a:endParaRPr lang="en-US" sz="2500" dirty="0">
              <a:latin typeface="Arial Narrow" panose="020B0606020202030204" pitchFamily="34" charset="0"/>
            </a:endParaRPr>
          </a:p>
        </p:txBody>
      </p:sp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21203"/>
          <a:stretch/>
        </p:blipFill>
        <p:spPr>
          <a:xfrm rot="16200000">
            <a:off x="-2252661" y="2252660"/>
            <a:ext cx="6858002" cy="2352677"/>
          </a:xfrm>
          <a:effectLst>
            <a:outerShdw sx="1000" sy="1000" algn="ctr" rotWithShape="0">
              <a:srgbClr val="000000"/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1872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0444" y="365126"/>
            <a:ext cx="6004906" cy="1325563"/>
          </a:xfrm>
        </p:spPr>
        <p:txBody>
          <a:bodyPr/>
          <a:lstStyle/>
          <a:p>
            <a:r>
              <a:rPr lang="ru-RU" dirty="0" err="1">
                <a:latin typeface="Arial Narrow" pitchFamily="34" charset="0"/>
              </a:rPr>
              <a:t>Мемлекеттік</a:t>
            </a:r>
            <a:r>
              <a:rPr lang="ru-RU" dirty="0">
                <a:latin typeface="Arial Narrow" pitchFamily="34" charset="0"/>
              </a:rPr>
              <a:t> </a:t>
            </a:r>
            <a:r>
              <a:rPr lang="ru-RU" dirty="0" err="1">
                <a:latin typeface="Arial Narrow" pitchFamily="34" charset="0"/>
              </a:rPr>
              <a:t>қызмет</a:t>
            </a:r>
            <a:r>
              <a:rPr lang="ru-RU" dirty="0">
                <a:latin typeface="Arial Narrow" pitchFamily="34" charset="0"/>
              </a:rPr>
              <a:t> </a:t>
            </a:r>
            <a:r>
              <a:rPr lang="ru-RU" dirty="0" err="1">
                <a:latin typeface="Arial Narrow" pitchFamily="34" charset="0"/>
              </a:rPr>
              <a:t>көрсету</a:t>
            </a:r>
            <a:r>
              <a:rPr lang="ru-RU" dirty="0">
                <a:latin typeface="Arial Narrow" pitchFamily="34" charset="0"/>
              </a:rPr>
              <a:t> </a:t>
            </a:r>
            <a:r>
              <a:rPr lang="ru-RU" dirty="0" err="1">
                <a:latin typeface="Arial Narrow" pitchFamily="34" charset="0"/>
              </a:rPr>
              <a:t>орындарының</a:t>
            </a:r>
            <a:r>
              <a:rPr lang="ru-RU" dirty="0">
                <a:latin typeface="Arial Narrow" pitchFamily="34" charset="0"/>
              </a:rPr>
              <a:t> </a:t>
            </a:r>
            <a:r>
              <a:rPr lang="ru-RU" dirty="0" err="1">
                <a:latin typeface="Arial Narrow" pitchFamily="34" charset="0"/>
              </a:rPr>
              <a:t>мекенжайлары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0444" y="1825625"/>
            <a:ext cx="6004906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Көрсетілетін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қызметті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берушінің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интернет-ресурсы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http://pt0001.stepnogorsk.aqmoedu.kz/content/2455-16-11-20-15-42-26-otvetstvennye-za-okazanie-gosudarstvennyh-uslug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Ақмола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облысы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Степногорск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қаласы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4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шағынаудан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130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ғимарат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Мемлекеттік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корпорацияның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интернет-ресурсы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www.gov4c.kz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www.egov.kz.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порталда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21502"/>
          <a:stretch/>
        </p:blipFill>
        <p:spPr>
          <a:xfrm rot="16200000">
            <a:off x="-2257423" y="2257423"/>
            <a:ext cx="6858002" cy="2343152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66588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577" y="2642813"/>
            <a:ext cx="5605895" cy="1325563"/>
          </a:xfrm>
        </p:spPr>
        <p:txBody>
          <a:bodyPr/>
          <a:lstStyle/>
          <a:p>
            <a:r>
              <a:rPr lang="kk-KZ" b="1" dirty="0">
                <a:latin typeface="Arial Narrow" panose="020B0606020202030204" pitchFamily="34" charset="0"/>
              </a:rPr>
              <a:t>Назарларыңызға рақмет</a:t>
            </a:r>
            <a:endParaRPr lang="en-US" b="1" dirty="0">
              <a:latin typeface="Arial Narrow" panose="020B0606020202030204" pitchFamily="34" charset="0"/>
            </a:endParaRP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8169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441</Words>
  <Application>Microsoft Office PowerPoint</Application>
  <PresentationFormat>Экран (4:3)</PresentationFormat>
  <Paragraphs>157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Wingdings</vt:lpstr>
      <vt:lpstr>Тема Office</vt:lpstr>
      <vt:lpstr>«Ақмола облысы білім басқармасының жанындағы Степногорск қаласының жоғары колледжі» МКҚК-ның 2024 жылғы мемлекеттік қызмет көрсетудің талдауы.</vt:lpstr>
      <vt:lpstr>2024 жылы көрсетілетін мемлекеттік қызметтердің тізімі</vt:lpstr>
      <vt:lpstr>2024 жылы көрсетілген мемлекеттік қызметтер саны</vt:lpstr>
      <vt:lpstr>2022-2024 жылдары көрсетілетін мемлекеттік қызметтердің салыстырмалы талдауы </vt:lpstr>
      <vt:lpstr>Сонымен қатар 2024 жылы келесі жұмыстар жүргізілді</vt:lpstr>
      <vt:lpstr>2024 жылға арналған «Мемлекеттік қызметтер көрсету сапасын арттырудың кешенді көрсеткіші" түйінді нысаналы индикаторы</vt:lpstr>
      <vt:lpstr>Мемлекеттік қызмет көрсету орындарының мекенжайлары</vt:lpstr>
      <vt:lpstr>Назарларыңызға рақмет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Пользователь</cp:lastModifiedBy>
  <cp:revision>44</cp:revision>
  <cp:lastPrinted>2025-02-04T09:41:50Z</cp:lastPrinted>
  <dcterms:created xsi:type="dcterms:W3CDTF">2014-11-21T11:00:06Z</dcterms:created>
  <dcterms:modified xsi:type="dcterms:W3CDTF">2025-02-05T06:12:04Z</dcterms:modified>
</cp:coreProperties>
</file>