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C42"/>
    <a:srgbClr val="1A8D3D"/>
    <a:srgbClr val="339966"/>
    <a:srgbClr val="009900"/>
    <a:srgbClr val="1E8839"/>
    <a:srgbClr val="E8E8E6"/>
    <a:srgbClr val="9E9C9F"/>
    <a:srgbClr val="252525"/>
    <a:srgbClr val="202020"/>
    <a:srgbClr val="1D9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13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E0E13-B01F-4269-8E20-698A6C7092FF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F51E7-1C95-4B38-BA68-016F63B57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684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0" r="37751"/>
          <a:stretch/>
        </p:blipFill>
        <p:spPr>
          <a:xfrm>
            <a:off x="0" y="0"/>
            <a:ext cx="2402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ov.kz/" TargetMode="External"/><Relationship Id="rId2" Type="http://schemas.openxmlformats.org/officeDocument/2006/relationships/hyperlink" Target="http://pt0001.stepnogorsk.aqmoedu.kz/content/2455-16-11-20-15-42-26-otvetstvennye-za-okazanie-gosudarstvennyh-uslu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0" y="4421873"/>
            <a:ext cx="9144000" cy="1897039"/>
          </a:xfrm>
          <a:prstGeom prst="rect">
            <a:avLst/>
          </a:prstGeom>
          <a:gradFill flip="none" rotWithShape="1">
            <a:gsLst>
              <a:gs pos="19000">
                <a:srgbClr val="148430">
                  <a:lumMod val="44000"/>
                  <a:lumOff val="56000"/>
                  <a:alpha val="60000"/>
                </a:srgbClr>
              </a:gs>
              <a:gs pos="85000">
                <a:srgbClr val="1E8839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885" y="4489471"/>
            <a:ext cx="8980227" cy="1761842"/>
          </a:xfrm>
        </p:spPr>
        <p:txBody>
          <a:bodyPr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/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 оказания государственных услуг</a:t>
            </a:r>
            <a:b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ГККП «Высший колледж города </a:t>
            </a:r>
            <a:r>
              <a:rPr lang="ru-RU" sz="3200" dirty="0" err="1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Степногорск</a:t>
            </a: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при управлении образования </a:t>
            </a:r>
            <a:r>
              <a:rPr lang="ru-RU" sz="3200" dirty="0" err="1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Акмолинской</a:t>
            </a: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области» </a:t>
            </a:r>
            <a:b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dirty="0" smtClean="0">
                <a:ln/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2024 году</a:t>
            </a:r>
            <a:endParaRPr lang="ru-RU" sz="3200" dirty="0">
              <a:ln/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691" y="1962"/>
            <a:ext cx="6733309" cy="898895"/>
          </a:xfrm>
        </p:spPr>
        <p:txBody>
          <a:bodyPr>
            <a:noAutofit/>
          </a:bodyPr>
          <a:lstStyle/>
          <a:p>
            <a:pPr algn="ctr"/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Перечень оказываемых государственных услуг в </a:t>
            </a:r>
            <a:r>
              <a:rPr lang="ru-RU" sz="35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2024 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году</a:t>
            </a:r>
            <a:endParaRPr lang="ru-RU" sz="3500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78" name="Group 2"/>
          <p:cNvGrpSpPr>
            <a:grpSpLocks/>
          </p:cNvGrpSpPr>
          <p:nvPr/>
        </p:nvGrpSpPr>
        <p:grpSpPr bwMode="auto">
          <a:xfrm>
            <a:off x="2076356" y="6283727"/>
            <a:ext cx="6875276" cy="480301"/>
            <a:chOff x="1248" y="1440"/>
            <a:chExt cx="3216" cy="359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1695" y="1527"/>
              <a:ext cx="2213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Прием документов для прохождения аттестации педагогов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167" cy="3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9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133600" y="853891"/>
            <a:ext cx="6860771" cy="591134"/>
            <a:chOff x="1250" y="1935"/>
            <a:chExt cx="3214" cy="445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50" y="2039"/>
              <a:ext cx="302" cy="302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1635" y="1935"/>
              <a:ext cx="2825" cy="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Предоставление бесплатного питания отдельным категориям </a:t>
              </a:r>
              <a:r>
                <a:rPr lang="ru-RU" sz="1400" dirty="0" smtClean="0">
                  <a:solidFill>
                    <a:srgbClr val="000000"/>
                  </a:solidFill>
                </a:rPr>
                <a:t>граждан </a:t>
              </a:r>
              <a:r>
                <a:rPr lang="ru-RU" sz="1400" dirty="0" err="1" smtClean="0">
                  <a:solidFill>
                    <a:srgbClr val="000000"/>
                  </a:solidFill>
                </a:rPr>
                <a:t>орга-низаций</a:t>
              </a:r>
              <a:r>
                <a:rPr lang="ru-RU" sz="1400" dirty="0" smtClean="0">
                  <a:solidFill>
                    <a:srgbClr val="000000"/>
                  </a:solidFill>
                </a:rPr>
                <a:t> </a:t>
              </a:r>
              <a:r>
                <a:rPr lang="ru-RU" sz="1400" dirty="0">
                  <a:solidFill>
                    <a:srgbClr val="000000"/>
                  </a:solidFill>
                </a:rPr>
                <a:t>технического и профессионального, </a:t>
              </a:r>
              <a:r>
                <a:rPr lang="ru-RU" sz="1400" dirty="0" err="1">
                  <a:solidFill>
                    <a:srgbClr val="000000"/>
                  </a:solidFill>
                </a:rPr>
                <a:t>послесреднего</a:t>
              </a:r>
              <a:r>
                <a:rPr lang="ru-RU" sz="1400" dirty="0">
                  <a:solidFill>
                    <a:srgbClr val="000000"/>
                  </a:solidFill>
                </a:rPr>
                <a:t> образования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076355" y="1592462"/>
            <a:ext cx="6887593" cy="531164"/>
            <a:chOff x="1248" y="2640"/>
            <a:chExt cx="3216" cy="380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1668" y="2646"/>
              <a:ext cx="2774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Предоставление академических отпусков обучающимся в организациях технического и профессионального, </a:t>
              </a:r>
              <a:r>
                <a:rPr lang="ru-RU" sz="1400" dirty="0" err="1">
                  <a:solidFill>
                    <a:srgbClr val="000000"/>
                  </a:solidFill>
                </a:rPr>
                <a:t>послесреднего</a:t>
              </a:r>
              <a:r>
                <a:rPr lang="ru-RU" sz="1400" dirty="0">
                  <a:solidFill>
                    <a:srgbClr val="000000"/>
                  </a:solidFill>
                </a:rPr>
                <a:t> образования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076355" y="2234533"/>
            <a:ext cx="6892329" cy="562752"/>
            <a:chOff x="1248" y="3230"/>
            <a:chExt cx="3216" cy="376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1692" y="3256"/>
              <a:ext cx="2770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Предоставление общежития обучающимся в организациях технического и профессионального, </a:t>
              </a:r>
              <a:r>
                <a:rPr lang="ru-RU" sz="1400" dirty="0" err="1">
                  <a:solidFill>
                    <a:srgbClr val="000000"/>
                  </a:solidFill>
                </a:rPr>
                <a:t>послесреднего</a:t>
              </a:r>
              <a:r>
                <a:rPr lang="ru-RU" sz="1400" dirty="0">
                  <a:solidFill>
                    <a:srgbClr val="000000"/>
                  </a:solidFill>
                </a:rPr>
                <a:t> образования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98" name="Group 22"/>
          <p:cNvGrpSpPr>
            <a:grpSpLocks/>
          </p:cNvGrpSpPr>
          <p:nvPr/>
        </p:nvGrpSpPr>
        <p:grpSpPr bwMode="auto">
          <a:xfrm>
            <a:off x="2076355" y="3591647"/>
            <a:ext cx="6918009" cy="568562"/>
            <a:chOff x="1248" y="3230"/>
            <a:chExt cx="3216" cy="383"/>
          </a:xfrm>
        </p:grpSpPr>
        <p:sp>
          <p:nvSpPr>
            <p:cNvPr id="99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01" name="Text Box 25"/>
            <p:cNvSpPr txBox="1">
              <a:spLocks noChangeArrowheads="1"/>
            </p:cNvSpPr>
            <p:nvPr/>
          </p:nvSpPr>
          <p:spPr bwMode="gray">
            <a:xfrm>
              <a:off x="1697" y="3261"/>
              <a:ext cx="2725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Прием документов в организации технического и профессионального, </a:t>
              </a:r>
              <a:r>
                <a:rPr lang="ru-RU" sz="1400" dirty="0" err="1">
                  <a:solidFill>
                    <a:srgbClr val="000000"/>
                  </a:solidFill>
                </a:rPr>
                <a:t>послесреднего</a:t>
              </a:r>
              <a:r>
                <a:rPr lang="ru-RU" sz="1400" dirty="0">
                  <a:solidFill>
                    <a:srgbClr val="000000"/>
                  </a:solidFill>
                </a:rPr>
                <a:t> образования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102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5</a:t>
              </a:r>
            </a:p>
          </p:txBody>
        </p:sp>
      </p:grpSp>
      <p:grpSp>
        <p:nvGrpSpPr>
          <p:cNvPr id="28" name="Group 7"/>
          <p:cNvGrpSpPr>
            <a:grpSpLocks/>
          </p:cNvGrpSpPr>
          <p:nvPr/>
        </p:nvGrpSpPr>
        <p:grpSpPr bwMode="auto">
          <a:xfrm>
            <a:off x="2076355" y="4282538"/>
            <a:ext cx="7109582" cy="481666"/>
            <a:chOff x="1250" y="2039"/>
            <a:chExt cx="3303" cy="341"/>
          </a:xfrm>
        </p:grpSpPr>
        <p:sp>
          <p:nvSpPr>
            <p:cNvPr id="29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gray">
            <a:xfrm rot="3419336">
              <a:off x="1250" y="2039"/>
              <a:ext cx="302" cy="302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gray">
            <a:xfrm>
              <a:off x="1705" y="2090"/>
              <a:ext cx="2848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Перевод и восстановление обучающихся по типам организаций образования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17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6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Group 12"/>
          <p:cNvGrpSpPr>
            <a:grpSpLocks/>
          </p:cNvGrpSpPr>
          <p:nvPr/>
        </p:nvGrpSpPr>
        <p:grpSpPr bwMode="auto">
          <a:xfrm>
            <a:off x="2076355" y="4927720"/>
            <a:ext cx="6908863" cy="573372"/>
            <a:chOff x="1248" y="2640"/>
            <a:chExt cx="3216" cy="410"/>
          </a:xfrm>
        </p:grpSpPr>
        <p:sp>
          <p:nvSpPr>
            <p:cNvPr id="3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gray">
            <a:xfrm>
              <a:off x="1697" y="2676"/>
              <a:ext cx="2750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Выдача справки лицам, не завершившим техническое-профессиональное, </a:t>
              </a:r>
              <a:r>
                <a:rPr lang="ru-RU" sz="1400" dirty="0" err="1">
                  <a:solidFill>
                    <a:srgbClr val="000000"/>
                  </a:solidFill>
                </a:rPr>
                <a:t>послесреднее</a:t>
              </a:r>
              <a:r>
                <a:rPr lang="ru-RU" sz="1400" dirty="0">
                  <a:solidFill>
                    <a:srgbClr val="000000"/>
                  </a:solidFill>
                </a:rPr>
                <a:t> образование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4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FFFFFF"/>
                  </a:solidFill>
                </a:rPr>
                <a:t>7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3" name="Group 17"/>
          <p:cNvGrpSpPr>
            <a:grpSpLocks/>
          </p:cNvGrpSpPr>
          <p:nvPr/>
        </p:nvGrpSpPr>
        <p:grpSpPr bwMode="auto">
          <a:xfrm>
            <a:off x="2076356" y="5613453"/>
            <a:ext cx="6875276" cy="517307"/>
            <a:chOff x="1248" y="3230"/>
            <a:chExt cx="3216" cy="350"/>
          </a:xfrm>
        </p:grpSpPr>
        <p:sp>
          <p:nvSpPr>
            <p:cNvPr id="4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46" name="Text Box 20"/>
            <p:cNvSpPr txBox="1">
              <a:spLocks noChangeArrowheads="1"/>
            </p:cNvSpPr>
            <p:nvPr/>
          </p:nvSpPr>
          <p:spPr bwMode="gray">
            <a:xfrm>
              <a:off x="1690" y="3323"/>
              <a:ext cx="2647" cy="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Актуализация (корректировка) сведений о документах об образовании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4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FFFFFF"/>
                  </a:solidFill>
                </a:rPr>
                <a:t>8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2"/>
          <p:cNvGrpSpPr>
            <a:grpSpLocks/>
          </p:cNvGrpSpPr>
          <p:nvPr/>
        </p:nvGrpSpPr>
        <p:grpSpPr bwMode="auto">
          <a:xfrm>
            <a:off x="2076355" y="2910550"/>
            <a:ext cx="6908863" cy="569321"/>
            <a:chOff x="1248" y="1440"/>
            <a:chExt cx="3216" cy="381"/>
          </a:xfrm>
        </p:grpSpPr>
        <p:sp>
          <p:nvSpPr>
            <p:cNvPr id="4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gray">
            <a:xfrm>
              <a:off x="1692" y="1471"/>
              <a:ext cx="2740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rgbClr val="000000"/>
                  </a:solidFill>
                </a:rPr>
                <a:t>Выдача дубликатов документов о техническом и профессиональном, </a:t>
              </a:r>
              <a:r>
                <a:rPr lang="ru-RU" sz="1400" dirty="0" err="1">
                  <a:solidFill>
                    <a:srgbClr val="000000"/>
                  </a:solidFill>
                </a:rPr>
                <a:t>послесреднем</a:t>
              </a:r>
              <a:r>
                <a:rPr lang="ru-RU" sz="1400" dirty="0">
                  <a:solidFill>
                    <a:srgbClr val="000000"/>
                  </a:solidFill>
                </a:rPr>
                <a:t> образовании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5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4</a:t>
              </a:r>
            </a:p>
          </p:txBody>
        </p:sp>
      </p:grp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2" b="29884"/>
          <a:stretch/>
        </p:blipFill>
        <p:spPr bwMode="auto">
          <a:xfrm rot="16200000">
            <a:off x="-2404364" y="2404366"/>
            <a:ext cx="6864145" cy="205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0690" y="249383"/>
            <a:ext cx="6733310" cy="740466"/>
          </a:xfrm>
          <a:gradFill flip="none" rotWithShape="1">
            <a:gsLst>
              <a:gs pos="94000">
                <a:schemeClr val="bg1"/>
              </a:gs>
              <a:gs pos="41000">
                <a:srgbClr val="218C42">
                  <a:alpha val="94000"/>
                  <a:lumMod val="96000"/>
                  <a:lumOff val="4000"/>
                </a:srgbClr>
              </a:gs>
              <a:gs pos="1000">
                <a:schemeClr val="bg1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Количество оказанных государственных услуг </a:t>
            </a:r>
            <a:b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</a:b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Arial Narrow" pitchFamily="34" charset="0"/>
              </a:rPr>
              <a:t>в 2024 году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" b="11560"/>
          <a:stretch/>
        </p:blipFill>
        <p:spPr>
          <a:xfrm rot="16200000">
            <a:off x="-2098964" y="2098963"/>
            <a:ext cx="6858002" cy="2660073"/>
          </a:xfrm>
          <a:effectLst>
            <a:outerShdw sx="1000" sy="1000" algn="ctr" rotWithShape="0">
              <a:srgbClr val="000000"/>
            </a:outerShdw>
            <a:softEdge rad="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448669"/>
              </p:ext>
            </p:extLst>
          </p:nvPr>
        </p:nvGraphicFramePr>
        <p:xfrm>
          <a:off x="2728410" y="1285303"/>
          <a:ext cx="6214248" cy="521201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67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2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45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67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4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1842">
                <a:tc rowSpan="3">
                  <a:txBody>
                    <a:bodyPr/>
                    <a:lstStyle/>
                    <a:p>
                      <a:pPr algn="ctr" fontAlgn="ctr"/>
                      <a:endParaRPr lang="ru-RU" sz="1300" u="none" strike="noStrike" dirty="0" smtClean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№ </a:t>
                      </a:r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п/п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Наименование государственных услуг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ВСЕГО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в том числе оказанных через: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6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Гос.корпорация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 «Правительство для граждан»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ПОРТАЛ электронного правительства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vert="vert27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оказанных </a:t>
                      </a:r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через </a:t>
                      </a:r>
                      <a:r>
                        <a:rPr lang="ru-RU" sz="13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Государст</a:t>
                      </a:r>
                      <a:r>
                        <a:rPr lang="ru-RU" sz="1300" u="none" strike="noStrike" dirty="0" smtClean="0">
                          <a:effectLst/>
                          <a:latin typeface="Arial Narrow" panose="020B0606020202030204" pitchFamily="34" charset="0"/>
                        </a:rPr>
                        <a:t>-венный </a:t>
                      </a:r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орган: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1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Arial Narrow" panose="020B0606020202030204" pitchFamily="34" charset="0"/>
                        </a:rPr>
                        <a:t> в бумажной форме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SmartNation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vert="vert27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300" b="0" i="1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бесплатного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питания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академических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отпусков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87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общежития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19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Выдача дубликатов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документов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Актуализация (корректировка)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сведений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 документах об образовании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Прием документов в организации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ТиППО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816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Перевод и восстановление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обучающихся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90957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Перевод</a:t>
                      </a:r>
                      <a:endParaRPr lang="ru-RU" sz="13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5689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Восстановление</a:t>
                      </a:r>
                      <a:endParaRPr lang="ru-RU" sz="13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Прием документов для прохождения аттестации педагогов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168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Выдача справки лицам, не завершившим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образование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4831501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  <a:latin typeface="Arial Narrow" panose="020B0606020202030204" pitchFamily="34" charset="0"/>
                        </a:rPr>
                        <a:t>ИТОГО ПО ФИЗИЧЕСКИМ ЛИЦАМ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u="none" strike="noStrike" dirty="0" smtClean="0">
                          <a:effectLst/>
                          <a:latin typeface="Arial Narrow" panose="020B0606020202030204" pitchFamily="34" charset="0"/>
                        </a:rPr>
                        <a:t>437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12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2007" y="248748"/>
            <a:ext cx="5963343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Arial Narrow" pitchFamily="34" charset="0"/>
              </a:rPr>
              <a:t>Сравнительный анализ оказанных государственных услуг </a:t>
            </a:r>
            <a:r>
              <a:rPr lang="ru-RU" sz="3600" b="1" dirty="0" smtClean="0">
                <a:latin typeface="Arial Narrow" pitchFamily="34" charset="0"/>
              </a:rPr>
              <a:t>2022-2024 </a:t>
            </a:r>
            <a:r>
              <a:rPr lang="ru-RU" sz="3600" b="1" dirty="0">
                <a:latin typeface="Arial Narrow" pitchFamily="34" charset="0"/>
              </a:rPr>
              <a:t>годов</a:t>
            </a:r>
            <a:r>
              <a:rPr lang="ru-RU" sz="4000" dirty="0"/>
              <a:t/>
            </a:r>
            <a:br>
              <a:rPr lang="ru-RU" sz="4000" dirty="0"/>
            </a:b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1190161"/>
              </p:ext>
            </p:extLst>
          </p:nvPr>
        </p:nvGraphicFramePr>
        <p:xfrm>
          <a:off x="2200275" y="1358165"/>
          <a:ext cx="6528088" cy="493252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09775">
                  <a:extLst>
                    <a:ext uri="{9D8B030D-6E8A-4147-A177-3AD203B41FA5}">
                      <a16:colId xmlns:a16="http://schemas.microsoft.com/office/drawing/2014/main" val="478474952"/>
                    </a:ext>
                  </a:extLst>
                </a:gridCol>
                <a:gridCol w="1254269">
                  <a:extLst>
                    <a:ext uri="{9D8B030D-6E8A-4147-A177-3AD203B41FA5}">
                      <a16:colId xmlns:a16="http://schemas.microsoft.com/office/drawing/2014/main" val="191126219"/>
                    </a:ext>
                  </a:extLst>
                </a:gridCol>
                <a:gridCol w="1632022">
                  <a:extLst>
                    <a:ext uri="{9D8B030D-6E8A-4147-A177-3AD203B41FA5}">
                      <a16:colId xmlns:a16="http://schemas.microsoft.com/office/drawing/2014/main" val="473711057"/>
                    </a:ext>
                  </a:extLst>
                </a:gridCol>
                <a:gridCol w="1632022">
                  <a:extLst>
                    <a:ext uri="{9D8B030D-6E8A-4147-A177-3AD203B41FA5}">
                      <a16:colId xmlns:a16="http://schemas.microsoft.com/office/drawing/2014/main" val="3707744517"/>
                    </a:ext>
                  </a:extLst>
                </a:gridCol>
              </a:tblGrid>
              <a:tr h="2059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Значение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2022 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год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2023 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год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smtClean="0">
                          <a:effectLst/>
                          <a:latin typeface="Arial Narrow" panose="020B0606020202030204" pitchFamily="34" charset="0"/>
                        </a:rPr>
                        <a:t>2024 </a:t>
                      </a:r>
                      <a:r>
                        <a:rPr lang="ru-RU" sz="1400" b="1" u="none" strike="noStrike" dirty="0">
                          <a:effectLst/>
                          <a:latin typeface="Arial Narrow" panose="020B0606020202030204" pitchFamily="34" charset="0"/>
                        </a:rPr>
                        <a:t>год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283793397"/>
                  </a:ext>
                </a:extLst>
              </a:tr>
              <a:tr h="2059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u="none" strike="noStrike">
                          <a:effectLst/>
                          <a:latin typeface="Arial Narrow" panose="020B0606020202030204" pitchFamily="34" charset="0"/>
                        </a:rPr>
                        <a:t>Всего услуг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586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effectLst/>
                          <a:latin typeface="Arial Narrow" panose="020B0606020202030204" pitchFamily="34" charset="0"/>
                        </a:rPr>
                        <a:t>477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4169426537"/>
                  </a:ext>
                </a:extLst>
              </a:tr>
              <a:tr h="4079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Предоставление бесплатного питания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39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835506664"/>
                  </a:ext>
                </a:extLst>
              </a:tr>
              <a:tr h="4079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>
                          <a:effectLst/>
                          <a:latin typeface="Arial Narrow" panose="020B0606020202030204" pitchFamily="34" charset="0"/>
                        </a:rPr>
                        <a:t>Предоставление общежития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57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3923263017"/>
                  </a:ext>
                </a:extLst>
              </a:tr>
              <a:tr h="2059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>
                          <a:effectLst/>
                          <a:latin typeface="Arial Narrow" panose="020B0606020202030204" pitchFamily="34" charset="0"/>
                        </a:rPr>
                        <a:t>Выдача дубликатов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46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48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4265917964"/>
                  </a:ext>
                </a:extLst>
              </a:tr>
              <a:tr h="4079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>
                          <a:effectLst/>
                          <a:latin typeface="Arial Narrow" panose="020B0606020202030204" pitchFamily="34" charset="0"/>
                        </a:rPr>
                        <a:t>Прием документов в ТИПО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411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326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4204558846"/>
                  </a:ext>
                </a:extLst>
              </a:tr>
              <a:tr h="6100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Выдача </a:t>
                      </a:r>
                      <a:r>
                        <a:rPr lang="ru-RU" sz="1400" u="none" strike="noStrike" dirty="0" smtClean="0">
                          <a:effectLst/>
                          <a:latin typeface="Arial Narrow" panose="020B0606020202030204" pitchFamily="34" charset="0"/>
                        </a:rPr>
                        <a:t>академической справки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3080478036"/>
                  </a:ext>
                </a:extLst>
              </a:tr>
              <a:tr h="4079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Перевод и восстановление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2933937574"/>
                  </a:ext>
                </a:extLst>
              </a:tr>
              <a:tr h="6100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u="none" strike="noStrike" dirty="0">
                          <a:effectLst/>
                          <a:latin typeface="Arial Narrow" panose="020B0606020202030204" pitchFamily="34" charset="0"/>
                        </a:rPr>
                        <a:t>Предоставление академических отпусков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1395831525"/>
                  </a:ext>
                </a:extLst>
              </a:tr>
              <a:tr h="705410">
                <a:tc>
                  <a:txBody>
                    <a:bodyPr/>
                    <a:lstStyle/>
                    <a:p>
                      <a:pPr marL="0" marR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Актуализация (корректировка) сведений о документах об образовании</a:t>
                      </a: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146314993"/>
                  </a:ext>
                </a:extLst>
              </a:tr>
              <a:tr h="699873">
                <a:tc>
                  <a:txBody>
                    <a:bodyPr/>
                    <a:lstStyle/>
                    <a:p>
                      <a:pPr marL="0" marR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Прием документов для прохождения аттестации педагогов</a:t>
                      </a:r>
                    </a:p>
                  </a:txBody>
                  <a:tcPr marL="4086" marR="4086" marT="4086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086" marR="4086" marT="4086" marB="0" anchor="ctr"/>
                </a:tc>
                <a:extLst>
                  <a:ext uri="{0D108BD9-81ED-4DB2-BD59-A6C34878D82A}">
                    <a16:rowId xmlns:a16="http://schemas.microsoft.com/office/drawing/2014/main" val="2004768600"/>
                  </a:ext>
                </a:extLst>
              </a:tr>
            </a:tbl>
          </a:graphicData>
        </a:graphic>
      </p:graphicFrame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2" b="29884"/>
          <a:stretch/>
        </p:blipFill>
        <p:spPr bwMode="auto">
          <a:xfrm rot="16200000">
            <a:off x="-2404364" y="2404366"/>
            <a:ext cx="6864145" cy="205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22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9702" y="365126"/>
            <a:ext cx="5705648" cy="1325563"/>
          </a:xfrm>
        </p:spPr>
        <p:txBody>
          <a:bodyPr/>
          <a:lstStyle/>
          <a:p>
            <a:r>
              <a:rPr lang="kk-KZ" b="1" dirty="0" smtClean="0">
                <a:latin typeface="Arial Narrow" panose="020B0606020202030204" pitchFamily="34" charset="0"/>
              </a:rPr>
              <a:t>Так же в В 2024 году проведена следующая работа</a:t>
            </a:r>
            <a:endParaRPr lang="en-US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9702" y="1825625"/>
            <a:ext cx="5705648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Мотивированный отказ – </a:t>
            </a:r>
            <a:r>
              <a:rPr lang="ru-RU" sz="2400" dirty="0" smtClean="0"/>
              <a:t>1 </a:t>
            </a:r>
            <a:endParaRPr lang="ru-RU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Публикаций в СМИ – 9,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Проведено - 2 прямых эфира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Прохождение курсов повышения квалификации – </a:t>
            </a:r>
            <a:r>
              <a:rPr lang="ru-RU" sz="2400" dirty="0" smtClean="0"/>
              <a:t>1 сотрудник</a:t>
            </a:r>
            <a:endParaRPr lang="ru-RU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2" b="29884"/>
          <a:stretch/>
        </p:blipFill>
        <p:spPr bwMode="auto">
          <a:xfrm rot="16200000">
            <a:off x="-2404364" y="2404366"/>
            <a:ext cx="6864145" cy="205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279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3694" y="124692"/>
            <a:ext cx="6317674" cy="1565998"/>
          </a:xfrm>
        </p:spPr>
        <p:txBody>
          <a:bodyPr>
            <a:noAutofit/>
          </a:bodyPr>
          <a:lstStyle/>
          <a:p>
            <a:r>
              <a:rPr lang="ru-RU" sz="2500" b="1" dirty="0">
                <a:latin typeface="Arial Narrow" panose="020B0606020202030204" pitchFamily="34" charset="0"/>
              </a:rPr>
              <a:t>Ключевой целевой индикатор «Комплексный показатель повышения качества оказания государственных услуг» за </a:t>
            </a:r>
            <a:r>
              <a:rPr lang="ru-RU" sz="2500" b="1" dirty="0" smtClean="0">
                <a:latin typeface="Arial Narrow" panose="020B0606020202030204" pitchFamily="34" charset="0"/>
              </a:rPr>
              <a:t>2024 год</a:t>
            </a:r>
            <a:endParaRPr lang="en-US" sz="2500" dirty="0"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3878" t="20427" r="7076" b="31123"/>
          <a:stretch/>
        </p:blipFill>
        <p:spPr>
          <a:xfrm>
            <a:off x="2610197" y="1404451"/>
            <a:ext cx="6317674" cy="2178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637" y="4672815"/>
            <a:ext cx="6238793" cy="217582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610196" y="3423318"/>
            <a:ext cx="6317674" cy="14388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b="1" dirty="0" smtClean="0">
                <a:latin typeface="Arial Narrow" panose="020B0606020202030204" pitchFamily="34" charset="0"/>
              </a:rPr>
              <a:t>Ключевой целевой индикатор «Комплексный показатель повышения качества оказания государственных услуг» за 2023 год</a:t>
            </a:r>
            <a:endParaRPr lang="en-US" sz="2500" dirty="0">
              <a:latin typeface="Arial Narrow" panose="020B0606020202030204" pitchFamily="34" charset="0"/>
            </a:endParaRPr>
          </a:p>
        </p:txBody>
      </p:sp>
      <p:pic>
        <p:nvPicPr>
          <p:cNvPr id="8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" b="21203"/>
          <a:stretch/>
        </p:blipFill>
        <p:spPr>
          <a:xfrm rot="16200000">
            <a:off x="-2252661" y="2252660"/>
            <a:ext cx="6858002" cy="2352677"/>
          </a:xfrm>
          <a:effectLst>
            <a:outerShdw sx="1000" sy="1000" algn="ctr" rotWithShape="0">
              <a:srgbClr val="000000"/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1872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0444" y="365126"/>
            <a:ext cx="6004906" cy="1325563"/>
          </a:xfrm>
        </p:spPr>
        <p:txBody>
          <a:bodyPr/>
          <a:lstStyle/>
          <a:p>
            <a:r>
              <a:rPr lang="ru-RU" dirty="0">
                <a:latin typeface="Arial Narrow" pitchFamily="34" charset="0"/>
              </a:rPr>
              <a:t>Адреса мест оказания государственных услуг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0444" y="1825625"/>
            <a:ext cx="6004906" cy="4351338"/>
          </a:xfrm>
        </p:spPr>
        <p:txBody>
          <a:bodyPr/>
          <a:lstStyle/>
          <a:p>
            <a:pPr marL="0" indent="0">
              <a:buNone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Интернет-ресурс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услугодателя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http://pt0001.stepnogorsk.aqmoedu.kz/content/2455-16-11-20-15-42-26-otvetstvennye-za-okazanie-gosudarstvennyh-uslug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Акмолинская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область, город </a:t>
            </a:r>
            <a:r>
              <a:rPr lang="ru-RU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Степногорск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4 микрорайон, здание 130)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интернет-ресурс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Государственной	корпорации	www.gov4c.kz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;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портале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www.egov.kz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" b="21502"/>
          <a:stretch/>
        </p:blipFill>
        <p:spPr>
          <a:xfrm rot="16200000">
            <a:off x="-2257423" y="2257423"/>
            <a:ext cx="6858002" cy="2343152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66588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577" y="2642813"/>
            <a:ext cx="5605895" cy="1325563"/>
          </a:xfrm>
        </p:spPr>
        <p:txBody>
          <a:bodyPr/>
          <a:lstStyle/>
          <a:p>
            <a:r>
              <a:rPr lang="kk-KZ" b="1" dirty="0" smtClean="0">
                <a:latin typeface="Arial Narrow" panose="020B0606020202030204" pitchFamily="34" charset="0"/>
              </a:rPr>
              <a:t>СПАСИБО ЗА ВНИМАНИЕ</a:t>
            </a:r>
            <a:endParaRPr lang="en-US" b="1" dirty="0">
              <a:latin typeface="Arial Narrow" panose="020B0606020202030204" pitchFamily="34" charset="0"/>
            </a:endParaRPr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2" b="29884"/>
          <a:stretch/>
        </p:blipFill>
        <p:spPr bwMode="auto">
          <a:xfrm rot="16200000">
            <a:off x="-2404364" y="2404366"/>
            <a:ext cx="6864145" cy="205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8169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414</Words>
  <Application>Microsoft Office PowerPoint</Application>
  <PresentationFormat>Экран (4:3)</PresentationFormat>
  <Paragraphs>156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Wingdings</vt:lpstr>
      <vt:lpstr>Тема Office</vt:lpstr>
      <vt:lpstr>Анализ оказания государственных услуг в ГККП «Высший колледж города Степногорск при управлении образования Акмолинской области»  в 2024 году</vt:lpstr>
      <vt:lpstr>Перечень оказываемых государственных услуг в 2024 году</vt:lpstr>
      <vt:lpstr>Количество оказанных государственных услуг  в 2024 году</vt:lpstr>
      <vt:lpstr>Сравнительный анализ оказанных государственных услуг 2022-2024 годов </vt:lpstr>
      <vt:lpstr>Так же в В 2024 году проведена следующая работа</vt:lpstr>
      <vt:lpstr>Ключевой целевой индикатор «Комплексный показатель повышения качества оказания государственных услуг» за 2024 год</vt:lpstr>
      <vt:lpstr>Адреса мест оказания государственных услуг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user</cp:lastModifiedBy>
  <cp:revision>37</cp:revision>
  <cp:lastPrinted>2025-02-04T09:41:50Z</cp:lastPrinted>
  <dcterms:created xsi:type="dcterms:W3CDTF">2014-11-21T11:00:06Z</dcterms:created>
  <dcterms:modified xsi:type="dcterms:W3CDTF">2025-02-05T04:28:00Z</dcterms:modified>
</cp:coreProperties>
</file>